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6858000" cx="12192000"/>
  <p:notesSz cx="6858000" cy="9144000"/>
  <p:embeddedFontLst>
    <p:embeddedFont>
      <p:font typeface="Dosis"/>
      <p:regular r:id="rId63"/>
      <p:bold r:id="rId64"/>
    </p:embeddedFont>
    <p:embeddedFont>
      <p:font typeface="Public Sans"/>
      <p:regular r:id="rId65"/>
      <p:bold r:id="rId66"/>
      <p:italic r:id="rId67"/>
      <p:boldItalic r:id="rId68"/>
    </p:embeddedFont>
    <p:embeddedFont>
      <p:font typeface="Libre Baskerville"/>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958708-08D6-4035-AC2C-4EC7D5C64F9B}">
  <a:tblStyle styleId="{5E958708-08D6-4035-AC2C-4EC7D5C64F9B}"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Calibri"/>
          <a:ea typeface="Calibri"/>
          <a:cs typeface="Calibri"/>
        </a:font>
        <a:schemeClr val="lt1"/>
      </a:tcTxStyle>
      <a:tcStyle>
        <a:fill>
          <a:solidFill>
            <a:schemeClr val="dk1"/>
          </a:solidFill>
        </a:fill>
      </a:tcStyle>
    </a:lastCol>
    <a:firstCol>
      <a:tcTxStyle b="on" i="off">
        <a:font>
          <a:latin typeface="Calibri"/>
          <a:ea typeface="Calibri"/>
          <a:cs typeface="Calibri"/>
        </a:font>
        <a:schemeClr val="lt1"/>
      </a:tcTxStyle>
      <a:tcStyle>
        <a:fill>
          <a:solidFill>
            <a:schemeClr val="dk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LibreBaskerville-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LibreBaskerville-italic.fntdata"/><Relationship Id="rId70" Type="http://schemas.openxmlformats.org/officeDocument/2006/relationships/font" Target="fonts/LibreBaskerville-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Dosis-bold.fntdata"/><Relationship Id="rId63" Type="http://schemas.openxmlformats.org/officeDocument/2006/relationships/font" Target="fonts/Dosis-regular.fntdata"/><Relationship Id="rId22" Type="http://schemas.openxmlformats.org/officeDocument/2006/relationships/slide" Target="slides/slide17.xml"/><Relationship Id="rId66" Type="http://schemas.openxmlformats.org/officeDocument/2006/relationships/font" Target="fonts/PublicSans-bold.fntdata"/><Relationship Id="rId21" Type="http://schemas.openxmlformats.org/officeDocument/2006/relationships/slide" Target="slides/slide16.xml"/><Relationship Id="rId65" Type="http://schemas.openxmlformats.org/officeDocument/2006/relationships/font" Target="fonts/PublicSans-regular.fntdata"/><Relationship Id="rId24" Type="http://schemas.openxmlformats.org/officeDocument/2006/relationships/slide" Target="slides/slide19.xml"/><Relationship Id="rId68" Type="http://schemas.openxmlformats.org/officeDocument/2006/relationships/font" Target="fonts/PublicSans-boldItalic.fntdata"/><Relationship Id="rId23" Type="http://schemas.openxmlformats.org/officeDocument/2006/relationships/slide" Target="slides/slide18.xml"/><Relationship Id="rId67" Type="http://schemas.openxmlformats.org/officeDocument/2006/relationships/font" Target="fonts/PublicSans-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ibreBaskerville-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8" name="Google Shape;65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4" name="Google Shape;684;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9" name="Google Shape;739;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0" name="Google Shape;750;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2.jp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3.jp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8.png"/><Relationship Id="rId4" Type="http://schemas.openxmlformats.org/officeDocument/2006/relationships/image" Target="../media/image40.png"/><Relationship Id="rId5"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hyperlink" Target="https://www.freeformatter.com/css-beautifier.html" TargetMode="External"/><Relationship Id="rId4" Type="http://schemas.openxmlformats.org/officeDocument/2006/relationships/hyperlink" Target="https://getbootstrap.com/docs/5.0/getting-started/introduction/" TargetMode="External"/><Relationship Id="rId11" Type="http://schemas.openxmlformats.org/officeDocument/2006/relationships/image" Target="../media/image40.png"/><Relationship Id="rId10" Type="http://schemas.openxmlformats.org/officeDocument/2006/relationships/image" Target="../media/image28.png"/><Relationship Id="rId9" Type="http://schemas.openxmlformats.org/officeDocument/2006/relationships/hyperlink" Target="https://github.com/hermawanramadhan/CodeIgniter4-DataTables" TargetMode="External"/><Relationship Id="rId5" Type="http://schemas.openxmlformats.org/officeDocument/2006/relationships/hyperlink" Target="https://jquery.com/" TargetMode="External"/><Relationship Id="rId6" Type="http://schemas.openxmlformats.org/officeDocument/2006/relationships/hyperlink" Target="https://datatables.net/" TargetMode="External"/><Relationship Id="rId7" Type="http://schemas.openxmlformats.org/officeDocument/2006/relationships/hyperlink" Target="https://carlosroso.com/notyf/" TargetMode="External"/><Relationship Id="rId8" Type="http://schemas.openxmlformats.org/officeDocument/2006/relationships/hyperlink" Target="https://sweetalert2.github.io/"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8.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3.jpg"/><Relationship Id="rId4" Type="http://schemas.openxmlformats.org/officeDocument/2006/relationships/image" Target="../media/image28.png"/><Relationship Id="rId5"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8.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8.png"/><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8.png"/><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8.png"/><Relationship Id="rId4" Type="http://schemas.openxmlformats.org/officeDocument/2006/relationships/image" Target="../media/image40.png"/><Relationship Id="rId10" Type="http://schemas.openxmlformats.org/officeDocument/2006/relationships/hyperlink" Target="https://www.rumahweb.com/journal/apa-itu-composer-adalah/" TargetMode="External"/><Relationship Id="rId9" Type="http://schemas.openxmlformats.org/officeDocument/2006/relationships/hyperlink" Target="https://codingstudio.id/blog/postgresql-adalah/" TargetMode="External"/><Relationship Id="rId5" Type="http://schemas.openxmlformats.org/officeDocument/2006/relationships/hyperlink" Target="https://www.rumahweb.com/journal/codeigniter-adalah/" TargetMode="External"/><Relationship Id="rId6" Type="http://schemas.openxmlformats.org/officeDocument/2006/relationships/hyperlink" Target="https://www.hostinger.com/id/tutorial/apa-itu-jquery" TargetMode="External"/><Relationship Id="rId7" Type="http://schemas.openxmlformats.org/officeDocument/2006/relationships/hyperlink" Target="https://getbootstrap.com/docs/5.0/getting-started/introduction/" TargetMode="External"/><Relationship Id="rId8" Type="http://schemas.openxmlformats.org/officeDocument/2006/relationships/hyperlink" Target="https://www.hostinger.com/id/tutorial/apa-itu-bootstrap"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3"/>
          <p:cNvPicPr preferRelativeResize="0"/>
          <p:nvPr/>
        </p:nvPicPr>
        <p:blipFill rotWithShape="1">
          <a:blip r:embed="rId3">
            <a:alphaModFix/>
          </a:blip>
          <a:srcRect b="0" l="0" r="0" t="0"/>
          <a:stretch/>
        </p:blipFill>
        <p:spPr>
          <a:xfrm>
            <a:off x="8327923" y="0"/>
            <a:ext cx="3864076" cy="6858000"/>
          </a:xfrm>
          <a:prstGeom prst="rect">
            <a:avLst/>
          </a:prstGeom>
          <a:noFill/>
          <a:ln>
            <a:noFill/>
          </a:ln>
        </p:spPr>
      </p:pic>
      <p:sp>
        <p:nvSpPr>
          <p:cNvPr id="89" name="Google Shape;89;p13"/>
          <p:cNvSpPr/>
          <p:nvPr/>
        </p:nvSpPr>
        <p:spPr>
          <a:xfrm>
            <a:off x="265980" y="153936"/>
            <a:ext cx="884702" cy="769532"/>
          </a:xfrm>
          <a:custGeom>
            <a:rect b="b" l="l" r="r" t="t"/>
            <a:pathLst>
              <a:path extrusionOk="0" h="952126" w="1043093">
                <a:moveTo>
                  <a:pt x="0" y="0"/>
                </a:moveTo>
                <a:lnTo>
                  <a:pt x="1043093" y="0"/>
                </a:lnTo>
                <a:lnTo>
                  <a:pt x="1043093" y="952126"/>
                </a:lnTo>
                <a:lnTo>
                  <a:pt x="0" y="952126"/>
                </a:lnTo>
                <a:lnTo>
                  <a:pt x="0" y="0"/>
                </a:lnTo>
                <a:close/>
              </a:path>
            </a:pathLst>
          </a:custGeom>
          <a:blipFill rotWithShape="1">
            <a:blip r:embed="rId4">
              <a:alphaModFix/>
            </a:blip>
            <a:stretch>
              <a:fillRect b="0" l="0" r="0" t="0"/>
            </a:stretch>
          </a:blipFill>
          <a:ln>
            <a:noFill/>
          </a:ln>
        </p:spPr>
      </p:sp>
      <p:sp>
        <p:nvSpPr>
          <p:cNvPr id="90" name="Google Shape;90;p13"/>
          <p:cNvSpPr/>
          <p:nvPr/>
        </p:nvSpPr>
        <p:spPr>
          <a:xfrm>
            <a:off x="1315053" y="153936"/>
            <a:ext cx="9525" cy="769532"/>
          </a:xfrm>
          <a:prstGeom prst="rect">
            <a:avLst/>
          </a:prstGeom>
          <a:solidFill>
            <a:srgbClr val="2526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txBox="1"/>
          <p:nvPr/>
        </p:nvSpPr>
        <p:spPr>
          <a:xfrm>
            <a:off x="1410599" y="292480"/>
            <a:ext cx="2765949" cy="4924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300" u="none" cap="none" strike="noStrike">
                <a:solidFill>
                  <a:schemeClr val="dk1"/>
                </a:solidFill>
                <a:latin typeface="Public Sans"/>
                <a:ea typeface="Public Sans"/>
                <a:cs typeface="Public Sans"/>
                <a:sym typeface="Public Sans"/>
              </a:rPr>
              <a:t>Naufal Fatihul Ihsan – 24036</a:t>
            </a:r>
            <a:endParaRPr/>
          </a:p>
          <a:p>
            <a:pPr indent="0" lvl="0" marL="0" marR="0" rtl="0" algn="l">
              <a:spcBef>
                <a:spcPts val="0"/>
              </a:spcBef>
              <a:spcAft>
                <a:spcPts val="0"/>
              </a:spcAft>
              <a:buNone/>
            </a:pPr>
            <a:r>
              <a:rPr b="0" i="0" lang="en-US" sz="1300" u="none" cap="none" strike="noStrike">
                <a:solidFill>
                  <a:schemeClr val="dk1"/>
                </a:solidFill>
                <a:latin typeface="Public Sans"/>
                <a:ea typeface="Public Sans"/>
                <a:cs typeface="Public Sans"/>
                <a:sym typeface="Public Sans"/>
              </a:rPr>
              <a:t>Rekayasa Perangkat Lunak</a:t>
            </a:r>
            <a:endParaRPr b="0" i="0" sz="1300" u="none" cap="none" strike="noStrike">
              <a:solidFill>
                <a:schemeClr val="dk1"/>
              </a:solidFill>
              <a:latin typeface="Public Sans"/>
              <a:ea typeface="Public Sans"/>
              <a:cs typeface="Public Sans"/>
              <a:sym typeface="Public Sans"/>
            </a:endParaRPr>
          </a:p>
        </p:txBody>
      </p:sp>
      <p:sp>
        <p:nvSpPr>
          <p:cNvPr id="92" name="Google Shape;92;p13"/>
          <p:cNvSpPr/>
          <p:nvPr/>
        </p:nvSpPr>
        <p:spPr>
          <a:xfrm>
            <a:off x="7900220" y="3298724"/>
            <a:ext cx="855406" cy="491613"/>
          </a:xfrm>
          <a:prstGeom prst="rect">
            <a:avLst/>
          </a:prstGeom>
          <a:solidFill>
            <a:srgbClr val="171616"/>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13"/>
          <p:cNvSpPr txBox="1"/>
          <p:nvPr/>
        </p:nvSpPr>
        <p:spPr>
          <a:xfrm>
            <a:off x="265980" y="1263570"/>
            <a:ext cx="8489646"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4000" u="none" cap="none" strike="noStrike">
                <a:solidFill>
                  <a:srgbClr val="2F5496"/>
                </a:solidFill>
                <a:latin typeface="Libre Baskerville"/>
                <a:ea typeface="Libre Baskerville"/>
                <a:cs typeface="Libre Baskerville"/>
                <a:sym typeface="Libre Baskerville"/>
              </a:rPr>
              <a:t>Membuat</a:t>
            </a:r>
            <a:r>
              <a:rPr b="0" i="0" lang="en-US" sz="4000" u="none" cap="none" strike="noStrike">
                <a:solidFill>
                  <a:srgbClr val="262626"/>
                </a:solidFill>
                <a:latin typeface="Libre Baskerville"/>
                <a:ea typeface="Libre Baskerville"/>
                <a:cs typeface="Libre Baskerville"/>
                <a:sym typeface="Libre Baskerville"/>
              </a:rPr>
              <a:t> Project Aplikasi </a:t>
            </a:r>
            <a:r>
              <a:rPr b="0" i="0" lang="en-US" sz="4000" u="none" cap="none" strike="noStrike">
                <a:solidFill>
                  <a:srgbClr val="2F5496"/>
                </a:solidFill>
                <a:latin typeface="Libre Baskerville"/>
                <a:ea typeface="Libre Baskerville"/>
                <a:cs typeface="Libre Baskerville"/>
                <a:sym typeface="Libre Baskerville"/>
              </a:rPr>
              <a:t>Rekrutmen BKI </a:t>
            </a:r>
            <a:r>
              <a:rPr b="0" i="0" lang="en-US" sz="4000" u="none" cap="none" strike="noStrike">
                <a:solidFill>
                  <a:srgbClr val="262626"/>
                </a:solidFill>
                <a:latin typeface="Libre Baskerville"/>
                <a:ea typeface="Libre Baskerville"/>
                <a:cs typeface="Libre Baskerville"/>
                <a:sym typeface="Libre Baskerville"/>
              </a:rPr>
              <a:t>Menggunakan Bahasa Pemrograman </a:t>
            </a:r>
            <a:r>
              <a:rPr b="0" i="0" lang="en-US" sz="4000" u="none" cap="none" strike="noStrike">
                <a:solidFill>
                  <a:srgbClr val="2F5496"/>
                </a:solidFill>
                <a:latin typeface="Libre Baskerville"/>
                <a:ea typeface="Libre Baskerville"/>
                <a:cs typeface="Libre Baskerville"/>
                <a:sym typeface="Libre Baskerville"/>
              </a:rPr>
              <a:t>PHP</a:t>
            </a:r>
            <a:r>
              <a:rPr b="0" i="0" lang="en-US" sz="4000" u="none" cap="none" strike="noStrike">
                <a:solidFill>
                  <a:srgbClr val="262626"/>
                </a:solidFill>
                <a:latin typeface="Libre Baskerville"/>
                <a:ea typeface="Libre Baskerville"/>
                <a:cs typeface="Libre Baskerville"/>
                <a:sym typeface="Libre Baskerville"/>
              </a:rPr>
              <a:t> dengan Framework </a:t>
            </a:r>
            <a:r>
              <a:rPr b="0" i="0" lang="en-US" sz="4000" u="none" cap="none" strike="noStrike">
                <a:solidFill>
                  <a:srgbClr val="2F5496"/>
                </a:solidFill>
                <a:latin typeface="Libre Baskerville"/>
                <a:ea typeface="Libre Baskerville"/>
                <a:cs typeface="Libre Baskerville"/>
                <a:sym typeface="Libre Baskerville"/>
              </a:rPr>
              <a:t>CI4</a:t>
            </a:r>
            <a:r>
              <a:rPr b="0" i="0" lang="en-US" sz="4000" u="none" cap="none" strike="noStrike">
                <a:solidFill>
                  <a:srgbClr val="262626"/>
                </a:solidFill>
                <a:latin typeface="Libre Baskerville"/>
                <a:ea typeface="Libre Baskerville"/>
                <a:cs typeface="Libre Baskerville"/>
                <a:sym typeface="Libre Baskerville"/>
              </a:rPr>
              <a:t> dan Database </a:t>
            </a:r>
            <a:r>
              <a:rPr b="0" i="0" lang="en-US" sz="4000" u="none" cap="none" strike="noStrike">
                <a:solidFill>
                  <a:srgbClr val="2F5496"/>
                </a:solidFill>
                <a:latin typeface="Libre Baskerville"/>
                <a:ea typeface="Libre Baskerville"/>
                <a:cs typeface="Libre Baskerville"/>
                <a:sym typeface="Libre Baskerville"/>
              </a:rPr>
              <a:t>PostgreSQL</a:t>
            </a:r>
            <a:endParaRPr/>
          </a:p>
        </p:txBody>
      </p:sp>
      <p:cxnSp>
        <p:nvCxnSpPr>
          <p:cNvPr id="94" name="Google Shape;94;p13"/>
          <p:cNvCxnSpPr/>
          <p:nvPr/>
        </p:nvCxnSpPr>
        <p:spPr>
          <a:xfrm>
            <a:off x="8082116" y="3539613"/>
            <a:ext cx="540774" cy="0"/>
          </a:xfrm>
          <a:prstGeom prst="straightConnector1">
            <a:avLst/>
          </a:prstGeom>
          <a:noFill/>
          <a:ln cap="flat" cmpd="sng" w="19050">
            <a:solidFill>
              <a:schemeClr val="accent3"/>
            </a:solidFill>
            <a:prstDash val="solid"/>
            <a:miter lim="800000"/>
            <a:headEnd len="sm" w="sm" type="none"/>
            <a:tailEnd len="med" w="med" type="triangle"/>
          </a:ln>
        </p:spPr>
      </p:cxnSp>
      <p:pic>
        <p:nvPicPr>
          <p:cNvPr descr="SMKS PGRI 3 Kota Malang" id="95" name="Google Shape;95;p13"/>
          <p:cNvPicPr preferRelativeResize="0"/>
          <p:nvPr/>
        </p:nvPicPr>
        <p:blipFill rotWithShape="1">
          <a:blip r:embed="rId5">
            <a:alphaModFix/>
          </a:blip>
          <a:srcRect b="0" l="0" r="0" t="0"/>
          <a:stretch/>
        </p:blipFill>
        <p:spPr>
          <a:xfrm>
            <a:off x="265980" y="5368623"/>
            <a:ext cx="1237125" cy="859218"/>
          </a:xfrm>
          <a:prstGeom prst="rect">
            <a:avLst/>
          </a:prstGeom>
          <a:noFill/>
          <a:ln>
            <a:noFill/>
          </a:ln>
        </p:spPr>
      </p:pic>
      <p:sp>
        <p:nvSpPr>
          <p:cNvPr id="96" name="Google Shape;96;p13"/>
          <p:cNvSpPr/>
          <p:nvPr/>
        </p:nvSpPr>
        <p:spPr>
          <a:xfrm>
            <a:off x="0" y="6366386"/>
            <a:ext cx="8327923" cy="491613"/>
          </a:xfrm>
          <a:custGeom>
            <a:rect b="b" l="l" r="r" t="t"/>
            <a:pathLst>
              <a:path extrusionOk="0" h="683692" w="13255085">
                <a:moveTo>
                  <a:pt x="0" y="0"/>
                </a:moveTo>
                <a:lnTo>
                  <a:pt x="13255085" y="0"/>
                </a:lnTo>
                <a:lnTo>
                  <a:pt x="13255085" y="683692"/>
                </a:lnTo>
                <a:lnTo>
                  <a:pt x="0" y="683692"/>
                </a:lnTo>
                <a:lnTo>
                  <a:pt x="0" y="0"/>
                </a:lnTo>
                <a:close/>
              </a:path>
            </a:pathLst>
          </a:custGeom>
          <a:blipFill rotWithShape="1">
            <a:blip r:embed="rId6">
              <a:alphaModFix/>
            </a:blip>
            <a:stretch>
              <a:fillRect b="0" l="0" r="0" t="0"/>
            </a:stretch>
          </a:blipFill>
          <a:ln>
            <a:noFill/>
          </a:ln>
        </p:spPr>
      </p:sp>
      <p:sp>
        <p:nvSpPr>
          <p:cNvPr id="97" name="Google Shape;97;p13"/>
          <p:cNvSpPr/>
          <p:nvPr/>
        </p:nvSpPr>
        <p:spPr>
          <a:xfrm>
            <a:off x="1694812" y="5458309"/>
            <a:ext cx="9525" cy="769532"/>
          </a:xfrm>
          <a:prstGeom prst="rect">
            <a:avLst/>
          </a:prstGeom>
          <a:solidFill>
            <a:srgbClr val="2526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txBox="1"/>
          <p:nvPr/>
        </p:nvSpPr>
        <p:spPr>
          <a:xfrm>
            <a:off x="1804220" y="5458309"/>
            <a:ext cx="6096000" cy="728341"/>
          </a:xfrm>
          <a:prstGeom prst="rect">
            <a:avLst/>
          </a:prstGeom>
          <a:noFill/>
          <a:ln>
            <a:noFill/>
          </a:ln>
        </p:spPr>
        <p:txBody>
          <a:bodyPr anchorCtr="0" anchor="t" bIns="45700" lIns="91425" spcFirstLastPara="1" rIns="91425" wrap="square" tIns="45700">
            <a:spAutoFit/>
          </a:bodyPr>
          <a:lstStyle/>
          <a:p>
            <a:pPr indent="0" lvl="0" marL="0" marR="0" rtl="0" algn="l">
              <a:lnSpc>
                <a:spcPct val="185785"/>
              </a:lnSpc>
              <a:spcBef>
                <a:spcPts val="0"/>
              </a:spcBef>
              <a:spcAft>
                <a:spcPts val="0"/>
              </a:spcAft>
              <a:buNone/>
            </a:pPr>
            <a:r>
              <a:rPr lang="en-US" sz="1400">
                <a:solidFill>
                  <a:srgbClr val="252629"/>
                </a:solidFill>
                <a:latin typeface="Public Sans"/>
                <a:ea typeface="Public Sans"/>
                <a:cs typeface="Public Sans"/>
                <a:sym typeface="Public Sans"/>
              </a:rPr>
              <a:t>SMK PGRI 3 MALANG @2024</a:t>
            </a:r>
            <a:endParaRPr/>
          </a:p>
          <a:p>
            <a:pPr indent="0" lvl="0" marL="0" marR="0" rtl="0" algn="l">
              <a:lnSpc>
                <a:spcPct val="185785"/>
              </a:lnSpc>
              <a:spcBef>
                <a:spcPts val="0"/>
              </a:spcBef>
              <a:spcAft>
                <a:spcPts val="0"/>
              </a:spcAft>
              <a:buNone/>
            </a:pPr>
            <a:r>
              <a:rPr i="1" lang="en-US" sz="1400">
                <a:solidFill>
                  <a:srgbClr val="252629"/>
                </a:solidFill>
                <a:latin typeface="Public Sans"/>
                <a:ea typeface="Public Sans"/>
                <a:cs typeface="Public Sans"/>
                <a:sym typeface="Public Sans"/>
              </a:rPr>
              <a:t>Success By Discipline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grpSp>
        <p:nvGrpSpPr>
          <p:cNvPr id="226" name="Google Shape;226;p22"/>
          <p:cNvGrpSpPr/>
          <p:nvPr/>
        </p:nvGrpSpPr>
        <p:grpSpPr>
          <a:xfrm>
            <a:off x="508578" y="428181"/>
            <a:ext cx="11174844" cy="5372374"/>
            <a:chOff x="196645" y="343855"/>
            <a:chExt cx="11174844" cy="5372374"/>
          </a:xfrm>
        </p:grpSpPr>
        <p:grpSp>
          <p:nvGrpSpPr>
            <p:cNvPr id="227" name="Google Shape;227;p22"/>
            <p:cNvGrpSpPr/>
            <p:nvPr/>
          </p:nvGrpSpPr>
          <p:grpSpPr>
            <a:xfrm>
              <a:off x="3775587" y="343855"/>
              <a:ext cx="5063613" cy="983500"/>
              <a:chOff x="3775587" y="343855"/>
              <a:chExt cx="5063613" cy="983500"/>
            </a:xfrm>
          </p:grpSpPr>
          <p:sp>
            <p:nvSpPr>
              <p:cNvPr id="228" name="Google Shape;228;p22"/>
              <p:cNvSpPr txBox="1"/>
              <p:nvPr/>
            </p:nvSpPr>
            <p:spPr>
              <a:xfrm>
                <a:off x="4378509" y="343855"/>
                <a:ext cx="4063934"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200">
                    <a:solidFill>
                      <a:schemeClr val="dk1"/>
                    </a:solidFill>
                    <a:latin typeface="Libre Baskerville"/>
                    <a:ea typeface="Libre Baskerville"/>
                    <a:cs typeface="Libre Baskerville"/>
                    <a:sym typeface="Libre Baskerville"/>
                  </a:rPr>
                  <a:t>Composser</a:t>
                </a:r>
                <a:endParaRPr sz="5200">
                  <a:solidFill>
                    <a:schemeClr val="dk1"/>
                  </a:solidFill>
                  <a:latin typeface="Libre Baskerville"/>
                  <a:ea typeface="Libre Baskerville"/>
                  <a:cs typeface="Libre Baskerville"/>
                  <a:sym typeface="Libre Baskerville"/>
                </a:endParaRPr>
              </a:p>
            </p:txBody>
          </p:sp>
          <p:cxnSp>
            <p:nvCxnSpPr>
              <p:cNvPr id="229" name="Google Shape;229;p22"/>
              <p:cNvCxnSpPr/>
              <p:nvPr/>
            </p:nvCxnSpPr>
            <p:spPr>
              <a:xfrm>
                <a:off x="3775587" y="1327355"/>
                <a:ext cx="5063613" cy="0"/>
              </a:xfrm>
              <a:prstGeom prst="straightConnector1">
                <a:avLst/>
              </a:prstGeom>
              <a:noFill/>
              <a:ln cap="flat" cmpd="sng" w="12700">
                <a:solidFill>
                  <a:schemeClr val="dk1"/>
                </a:solidFill>
                <a:prstDash val="solid"/>
                <a:miter lim="800000"/>
                <a:headEnd len="sm" w="sm" type="none"/>
                <a:tailEnd len="sm" w="sm" type="none"/>
              </a:ln>
            </p:spPr>
          </p:cxnSp>
        </p:grpSp>
        <p:sp>
          <p:nvSpPr>
            <p:cNvPr id="230" name="Google Shape;230;p22"/>
            <p:cNvSpPr txBox="1"/>
            <p:nvPr/>
          </p:nvSpPr>
          <p:spPr>
            <a:xfrm>
              <a:off x="4293365" y="1542928"/>
              <a:ext cx="7078124" cy="21236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dk1"/>
                  </a:solidFill>
                  <a:latin typeface="Public Sans"/>
                  <a:ea typeface="Public Sans"/>
                  <a:cs typeface="Public Sans"/>
                  <a:sym typeface="Public Sans"/>
                </a:rPr>
                <a:t>Composer</a:t>
              </a:r>
              <a:r>
                <a:rPr lang="en-US" sz="2200">
                  <a:solidFill>
                    <a:schemeClr val="dk1"/>
                  </a:solidFill>
                  <a:latin typeface="Public Sans"/>
                  <a:ea typeface="Public Sans"/>
                  <a:cs typeface="Public Sans"/>
                  <a:sym typeface="Public Sans"/>
                </a:rPr>
                <a:t> merupakan tools dependency manager yang digunakan pada Bahasa pemrograman </a:t>
              </a:r>
              <a:r>
                <a:rPr b="1" lang="en-US" sz="2200">
                  <a:solidFill>
                    <a:schemeClr val="dk1"/>
                  </a:solidFill>
                  <a:latin typeface="Public Sans"/>
                  <a:ea typeface="Public Sans"/>
                  <a:cs typeface="Public Sans"/>
                  <a:sym typeface="Public Sans"/>
                </a:rPr>
                <a:t>PHP</a:t>
              </a:r>
              <a:r>
                <a:rPr lang="en-US" sz="2200">
                  <a:solidFill>
                    <a:schemeClr val="dk1"/>
                  </a:solidFill>
                  <a:latin typeface="Public Sans"/>
                  <a:ea typeface="Public Sans"/>
                  <a:cs typeface="Public Sans"/>
                  <a:sym typeface="Public Sans"/>
                </a:rPr>
                <a:t>. Alat ini membantu pengembangan dalam mengatur dan mengelola berbagai komponen atau bahan bahan yang diperlukan didalam projek, Misalnya library, framework atau package lainya.</a:t>
              </a:r>
              <a:endParaRPr sz="2200">
                <a:solidFill>
                  <a:schemeClr val="dk1"/>
                </a:solidFill>
                <a:latin typeface="Public Sans"/>
                <a:ea typeface="Public Sans"/>
                <a:cs typeface="Public Sans"/>
                <a:sym typeface="Public Sans"/>
              </a:endParaRPr>
            </a:p>
          </p:txBody>
        </p:sp>
        <p:pic>
          <p:nvPicPr>
            <p:cNvPr id="231" name="Google Shape;231;p22"/>
            <p:cNvPicPr preferRelativeResize="0"/>
            <p:nvPr/>
          </p:nvPicPr>
          <p:blipFill rotWithShape="1">
            <a:blip r:embed="rId3">
              <a:alphaModFix/>
            </a:blip>
            <a:srcRect b="0" l="0" r="0" t="0"/>
            <a:stretch/>
          </p:blipFill>
          <p:spPr>
            <a:xfrm>
              <a:off x="196645" y="1327355"/>
              <a:ext cx="4388874" cy="4388874"/>
            </a:xfrm>
            <a:prstGeom prst="rect">
              <a:avLst/>
            </a:prstGeom>
            <a:noFill/>
            <a:ln>
              <a:noFill/>
            </a:ln>
          </p:spPr>
        </p:pic>
        <p:sp>
          <p:nvSpPr>
            <p:cNvPr id="232" name="Google Shape;232;p22"/>
            <p:cNvSpPr txBox="1"/>
            <p:nvPr/>
          </p:nvSpPr>
          <p:spPr>
            <a:xfrm>
              <a:off x="4293365" y="3882158"/>
              <a:ext cx="7078124"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Public Sans"/>
                  <a:ea typeface="Public Sans"/>
                  <a:cs typeface="Public Sans"/>
                  <a:sym typeface="Public Sans"/>
                </a:rPr>
                <a:t>Adapun contoh fungsi  dan penggunaan composer </a:t>
              </a:r>
              <a:endParaRPr/>
            </a:p>
            <a:p>
              <a:pPr indent="0" lvl="0" marL="0" marR="0" rtl="0" algn="l">
                <a:spcBef>
                  <a:spcPts val="0"/>
                </a:spcBef>
                <a:spcAft>
                  <a:spcPts val="0"/>
                </a:spcAft>
                <a:buNone/>
              </a:pPr>
              <a:r>
                <a:rPr lang="en-US" sz="2200">
                  <a:solidFill>
                    <a:schemeClr val="dk1"/>
                  </a:solidFill>
                  <a:latin typeface="Public Sans"/>
                  <a:ea typeface="Public Sans"/>
                  <a:cs typeface="Public Sans"/>
                  <a:sym typeface="Public Sans"/>
                </a:rPr>
                <a:t>Sebagai alat untuk installasi/pembuatan projek codeigniter 4, Serta menambah library kedalam projek </a:t>
              </a:r>
              <a:endParaRPr sz="2200">
                <a:solidFill>
                  <a:schemeClr val="dk1"/>
                </a:solidFill>
                <a:latin typeface="Public Sans"/>
                <a:ea typeface="Public Sans"/>
                <a:cs typeface="Public Sans"/>
                <a:sym typeface="Public San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2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38" name="Google Shape;238;p23"/>
          <p:cNvSpPr/>
          <p:nvPr/>
        </p:nvSpPr>
        <p:spPr>
          <a:xfrm>
            <a:off x="1622323" y="1533832"/>
            <a:ext cx="8632721" cy="3441290"/>
          </a:xfrm>
          <a:prstGeom prst="rect">
            <a:avLst/>
          </a:prstGeom>
          <a:solidFill>
            <a:srgbClr val="8DA9DB"/>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 name="Google Shape;239;p23"/>
          <p:cNvSpPr txBox="1"/>
          <p:nvPr/>
        </p:nvSpPr>
        <p:spPr>
          <a:xfrm>
            <a:off x="2296500" y="2693902"/>
            <a:ext cx="7284366"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200">
                <a:solidFill>
                  <a:schemeClr val="dk1"/>
                </a:solidFill>
                <a:latin typeface="Libre Baskerville"/>
                <a:ea typeface="Libre Baskerville"/>
                <a:cs typeface="Libre Baskerville"/>
                <a:sym typeface="Libre Baskerville"/>
              </a:rPr>
              <a:t>Prosedur </a:t>
            </a:r>
            <a:r>
              <a:rPr lang="en-US" sz="5200">
                <a:solidFill>
                  <a:srgbClr val="FEE599"/>
                </a:solidFill>
                <a:latin typeface="Libre Baskerville"/>
                <a:ea typeface="Libre Baskerville"/>
                <a:cs typeface="Libre Baskerville"/>
                <a:sym typeface="Libre Baskerville"/>
              </a:rPr>
              <a:t>Pengerjaan</a:t>
            </a:r>
            <a:endParaRPr sz="5200">
              <a:solidFill>
                <a:srgbClr val="FEE599"/>
              </a:solidFill>
              <a:latin typeface="Libre Baskerville"/>
              <a:ea typeface="Libre Baskerville"/>
              <a:cs typeface="Libre Baskerville"/>
              <a:sym typeface="Libre Baskerville"/>
            </a:endParaRPr>
          </a:p>
        </p:txBody>
      </p:sp>
      <p:sp>
        <p:nvSpPr>
          <p:cNvPr id="240" name="Google Shape;240;p23"/>
          <p:cNvSpPr/>
          <p:nvPr/>
        </p:nvSpPr>
        <p:spPr>
          <a:xfrm>
            <a:off x="9891252" y="2984091"/>
            <a:ext cx="855406" cy="491613"/>
          </a:xfrm>
          <a:prstGeom prst="rect">
            <a:avLst/>
          </a:prstGeom>
          <a:solidFill>
            <a:srgbClr val="171616"/>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1" name="Google Shape;241;p23"/>
          <p:cNvSpPr/>
          <p:nvPr/>
        </p:nvSpPr>
        <p:spPr>
          <a:xfrm>
            <a:off x="10097731" y="3140178"/>
            <a:ext cx="471946" cy="173293"/>
          </a:xfrm>
          <a:prstGeom prst="rightArrow">
            <a:avLst>
              <a:gd fmla="val 50000" name="adj1"/>
              <a:gd fmla="val 50000" name="adj2"/>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grpSp>
        <p:nvGrpSpPr>
          <p:cNvPr id="246" name="Google Shape;246;p24"/>
          <p:cNvGrpSpPr/>
          <p:nvPr/>
        </p:nvGrpSpPr>
        <p:grpSpPr>
          <a:xfrm>
            <a:off x="889817" y="517546"/>
            <a:ext cx="10412363" cy="5781875"/>
            <a:chOff x="889817" y="517546"/>
            <a:chExt cx="10412363" cy="5781875"/>
          </a:xfrm>
        </p:grpSpPr>
        <p:grpSp>
          <p:nvGrpSpPr>
            <p:cNvPr id="247" name="Google Shape;247;p24"/>
            <p:cNvGrpSpPr/>
            <p:nvPr/>
          </p:nvGrpSpPr>
          <p:grpSpPr>
            <a:xfrm>
              <a:off x="3173396" y="517546"/>
              <a:ext cx="5471651" cy="670531"/>
              <a:chOff x="4285131" y="435570"/>
              <a:chExt cx="5063613" cy="466064"/>
            </a:xfrm>
          </p:grpSpPr>
          <p:sp>
            <p:nvSpPr>
              <p:cNvPr id="248" name="Google Shape;248;p24"/>
              <p:cNvSpPr txBox="1"/>
              <p:nvPr/>
            </p:nvSpPr>
            <p:spPr>
              <a:xfrm>
                <a:off x="4942459" y="435570"/>
                <a:ext cx="4094652" cy="415239"/>
              </a:xfrm>
              <a:prstGeom prst="rect">
                <a:avLst/>
              </a:prstGeom>
              <a:noFill/>
              <a:ln>
                <a:noFill/>
              </a:ln>
            </p:spPr>
            <p:txBody>
              <a:bodyPr anchorCtr="0" anchor="t" bIns="45700" lIns="91425" spcFirstLastPara="1" rIns="91425" wrap="square" tIns="45700">
                <a:spAutoFit/>
              </a:bodyPr>
              <a:lstStyle/>
              <a:p>
                <a:pPr indent="0" lvl="0" marL="0" marR="0" rtl="0" algn="ctr">
                  <a:lnSpc>
                    <a:spcPct val="258666"/>
                  </a:lnSpc>
                  <a:spcBef>
                    <a:spcPts val="0"/>
                  </a:spcBef>
                  <a:spcAft>
                    <a:spcPts val="0"/>
                  </a:spcAft>
                  <a:buNone/>
                </a:pPr>
                <a:r>
                  <a:rPr b="1" lang="en-US" sz="1800">
                    <a:solidFill>
                      <a:srgbClr val="3F3F3F"/>
                    </a:solidFill>
                    <a:latin typeface="Public Sans"/>
                    <a:ea typeface="Public Sans"/>
                    <a:cs typeface="Public Sans"/>
                    <a:sym typeface="Public Sans"/>
                  </a:rPr>
                  <a:t>PEMBUATAN PROJEK CODEIGNITER 4</a:t>
                </a:r>
                <a:endParaRPr b="1" sz="1800">
                  <a:solidFill>
                    <a:srgbClr val="3F3F3F"/>
                  </a:solidFill>
                  <a:latin typeface="Public Sans"/>
                  <a:ea typeface="Public Sans"/>
                  <a:cs typeface="Public Sans"/>
                  <a:sym typeface="Public Sans"/>
                </a:endParaRPr>
              </a:p>
            </p:txBody>
          </p:sp>
          <p:cxnSp>
            <p:nvCxnSpPr>
              <p:cNvPr id="249" name="Google Shape;249;p24"/>
              <p:cNvCxnSpPr/>
              <p:nvPr/>
            </p:nvCxnSpPr>
            <p:spPr>
              <a:xfrm>
                <a:off x="4285131" y="901634"/>
                <a:ext cx="5063613" cy="0"/>
              </a:xfrm>
              <a:prstGeom prst="straightConnector1">
                <a:avLst/>
              </a:prstGeom>
              <a:noFill/>
              <a:ln cap="flat" cmpd="sng" w="12700">
                <a:solidFill>
                  <a:schemeClr val="dk1"/>
                </a:solidFill>
                <a:prstDash val="solid"/>
                <a:miter lim="800000"/>
                <a:headEnd len="sm" w="sm" type="none"/>
                <a:tailEnd len="sm" w="sm" type="none"/>
              </a:ln>
            </p:spPr>
          </p:cxnSp>
        </p:grpSp>
        <p:sp>
          <p:nvSpPr>
            <p:cNvPr id="250" name="Google Shape;250;p24"/>
            <p:cNvSpPr txBox="1"/>
            <p:nvPr/>
          </p:nvSpPr>
          <p:spPr>
            <a:xfrm>
              <a:off x="2153299" y="1334323"/>
              <a:ext cx="7511846" cy="178510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chemeClr val="dk1"/>
                  </a:solidFill>
                  <a:latin typeface="Public Sans"/>
                  <a:ea typeface="Public Sans"/>
                  <a:cs typeface="Public Sans"/>
                  <a:sym typeface="Public Sans"/>
                </a:rPr>
                <a:t>Karena Codeigniter merupakan framework yang composer-based, maka dari itu untuk installasi kita membutuhkan program software Bernama composer, Ketika selesai diinstallasi jalankan perintah berikut pada terminal untuk membuat projek codeigniter 4</a:t>
              </a:r>
              <a:endParaRPr sz="2200">
                <a:solidFill>
                  <a:schemeClr val="dk1"/>
                </a:solidFill>
                <a:latin typeface="Public Sans"/>
                <a:ea typeface="Public Sans"/>
                <a:cs typeface="Public Sans"/>
                <a:sym typeface="Public Sans"/>
              </a:endParaRPr>
            </a:p>
          </p:txBody>
        </p:sp>
        <p:pic>
          <p:nvPicPr>
            <p:cNvPr id="251" name="Google Shape;251;p24"/>
            <p:cNvPicPr preferRelativeResize="0"/>
            <p:nvPr/>
          </p:nvPicPr>
          <p:blipFill rotWithShape="1">
            <a:blip r:embed="rId3">
              <a:alphaModFix/>
            </a:blip>
            <a:srcRect b="0" l="0" r="0" t="0"/>
            <a:stretch/>
          </p:blipFill>
          <p:spPr>
            <a:xfrm>
              <a:off x="889817" y="3265673"/>
              <a:ext cx="10412363" cy="3033748"/>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grpSp>
        <p:nvGrpSpPr>
          <p:cNvPr id="256" name="Google Shape;256;p25"/>
          <p:cNvGrpSpPr/>
          <p:nvPr/>
        </p:nvGrpSpPr>
        <p:grpSpPr>
          <a:xfrm>
            <a:off x="786581" y="360539"/>
            <a:ext cx="10325351" cy="6136921"/>
            <a:chOff x="744290" y="203223"/>
            <a:chExt cx="10031864" cy="6136921"/>
          </a:xfrm>
        </p:grpSpPr>
        <p:grpSp>
          <p:nvGrpSpPr>
            <p:cNvPr id="257" name="Google Shape;257;p25"/>
            <p:cNvGrpSpPr/>
            <p:nvPr/>
          </p:nvGrpSpPr>
          <p:grpSpPr>
            <a:xfrm>
              <a:off x="3156026" y="203223"/>
              <a:ext cx="5683408" cy="629497"/>
              <a:chOff x="4187160" y="464091"/>
              <a:chExt cx="5259577" cy="437543"/>
            </a:xfrm>
          </p:grpSpPr>
          <p:sp>
            <p:nvSpPr>
              <p:cNvPr id="258" name="Google Shape;258;p25"/>
              <p:cNvSpPr txBox="1"/>
              <p:nvPr/>
            </p:nvSpPr>
            <p:spPr>
              <a:xfrm>
                <a:off x="4187160" y="464091"/>
                <a:ext cx="5259577" cy="420319"/>
              </a:xfrm>
              <a:prstGeom prst="rect">
                <a:avLst/>
              </a:prstGeom>
              <a:noFill/>
              <a:ln>
                <a:noFill/>
              </a:ln>
            </p:spPr>
            <p:txBody>
              <a:bodyPr anchorCtr="0" anchor="t" bIns="45700" lIns="91425" spcFirstLastPara="1" rIns="91425" wrap="square" tIns="45700">
                <a:spAutoFit/>
              </a:bodyPr>
              <a:lstStyle/>
              <a:p>
                <a:pPr indent="0" lvl="0" marL="0" marR="0" rtl="0" algn="ctr">
                  <a:lnSpc>
                    <a:spcPct val="258666"/>
                  </a:lnSpc>
                  <a:spcBef>
                    <a:spcPts val="0"/>
                  </a:spcBef>
                  <a:spcAft>
                    <a:spcPts val="0"/>
                  </a:spcAft>
                  <a:buNone/>
                </a:pPr>
                <a:r>
                  <a:rPr b="1" lang="en-US" sz="1800">
                    <a:solidFill>
                      <a:srgbClr val="3F3F3F"/>
                    </a:solidFill>
                    <a:latin typeface="Libre Baskerville"/>
                    <a:ea typeface="Libre Baskerville"/>
                    <a:cs typeface="Libre Baskerville"/>
                    <a:sym typeface="Libre Baskerville"/>
                  </a:rPr>
                  <a:t>INSTALLASI PLUG-INS DAN THIRD-PARTY</a:t>
                </a:r>
                <a:endParaRPr b="1" sz="1800">
                  <a:solidFill>
                    <a:srgbClr val="3F3F3F"/>
                  </a:solidFill>
                  <a:latin typeface="Libre Baskerville"/>
                  <a:ea typeface="Libre Baskerville"/>
                  <a:cs typeface="Libre Baskerville"/>
                  <a:sym typeface="Libre Baskerville"/>
                </a:endParaRPr>
              </a:p>
            </p:txBody>
          </p:sp>
          <p:cxnSp>
            <p:nvCxnSpPr>
              <p:cNvPr id="259" name="Google Shape;259;p25"/>
              <p:cNvCxnSpPr/>
              <p:nvPr/>
            </p:nvCxnSpPr>
            <p:spPr>
              <a:xfrm>
                <a:off x="4285131" y="901634"/>
                <a:ext cx="5063613" cy="0"/>
              </a:xfrm>
              <a:prstGeom prst="straightConnector1">
                <a:avLst/>
              </a:prstGeom>
              <a:noFill/>
              <a:ln cap="flat" cmpd="sng" w="12700">
                <a:solidFill>
                  <a:schemeClr val="dk1"/>
                </a:solidFill>
                <a:prstDash val="solid"/>
                <a:miter lim="800000"/>
                <a:headEnd len="sm" w="sm" type="none"/>
                <a:tailEnd len="sm" w="sm" type="none"/>
              </a:ln>
            </p:spPr>
          </p:cxnSp>
        </p:grpSp>
        <p:sp>
          <p:nvSpPr>
            <p:cNvPr id="260" name="Google Shape;260;p25"/>
            <p:cNvSpPr txBox="1"/>
            <p:nvPr/>
          </p:nvSpPr>
          <p:spPr>
            <a:xfrm>
              <a:off x="4847337" y="1019690"/>
              <a:ext cx="5928817" cy="517064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Public Sans"/>
                  <a:ea typeface="Public Sans"/>
                  <a:cs typeface="Public Sans"/>
                  <a:sym typeface="Public Sans"/>
                </a:rPr>
                <a:t>Pada tahap ini dilakukan proses instalasi dan integrasi </a:t>
              </a:r>
              <a:r>
                <a:rPr i="1" lang="en-US" sz="2200">
                  <a:solidFill>
                    <a:schemeClr val="dk1"/>
                  </a:solidFill>
                  <a:latin typeface="Public Sans"/>
                  <a:ea typeface="Public Sans"/>
                  <a:cs typeface="Public Sans"/>
                  <a:sym typeface="Public Sans"/>
                </a:rPr>
                <a:t>framework</a:t>
              </a:r>
              <a:r>
                <a:rPr lang="en-US" sz="2200">
                  <a:solidFill>
                    <a:schemeClr val="dk1"/>
                  </a:solidFill>
                  <a:latin typeface="Public Sans"/>
                  <a:ea typeface="Public Sans"/>
                  <a:cs typeface="Public Sans"/>
                  <a:sym typeface="Public Sans"/>
                </a:rPr>
                <a:t> CSS serta </a:t>
              </a:r>
              <a:r>
                <a:rPr i="1" lang="en-US" sz="2200">
                  <a:solidFill>
                    <a:schemeClr val="dk1"/>
                  </a:solidFill>
                  <a:latin typeface="Public Sans"/>
                  <a:ea typeface="Public Sans"/>
                  <a:cs typeface="Public Sans"/>
                  <a:sym typeface="Public Sans"/>
                </a:rPr>
                <a:t>plugin</a:t>
              </a:r>
              <a:r>
                <a:rPr lang="en-US" sz="2200">
                  <a:solidFill>
                    <a:schemeClr val="dk1"/>
                  </a:solidFill>
                  <a:latin typeface="Public Sans"/>
                  <a:ea typeface="Public Sans"/>
                  <a:cs typeface="Public Sans"/>
                  <a:sym typeface="Public Sans"/>
                </a:rPr>
                <a:t> pendukung yang digunakan dalam pengembangan tampilan antarmuka. Framework CSS berfungsi untuk mempermudah proses penataan desain halaman, sedangkan plugin digunakan untuk menambah fitur interaktif pada elemen tertentu seperti tabel dan komponen UI lainnya.</a:t>
              </a:r>
              <a:endParaRPr/>
            </a:p>
            <a:p>
              <a:pPr indent="0" lvl="0" marL="0" marR="0" rtl="0" algn="l">
                <a:spcBef>
                  <a:spcPts val="0"/>
                </a:spcBef>
                <a:spcAft>
                  <a:spcPts val="0"/>
                </a:spcAft>
                <a:buNone/>
              </a:pPr>
              <a:r>
                <a:t/>
              </a:r>
              <a:endParaRPr sz="2200">
                <a:solidFill>
                  <a:schemeClr val="dk1"/>
                </a:solidFill>
                <a:latin typeface="Public Sans"/>
                <a:ea typeface="Public Sans"/>
                <a:cs typeface="Public Sans"/>
                <a:sym typeface="Public Sans"/>
              </a:endParaRPr>
            </a:p>
            <a:p>
              <a:pPr indent="0" lvl="0" marL="0" marR="0" rtl="0" algn="l">
                <a:spcBef>
                  <a:spcPts val="0"/>
                </a:spcBef>
                <a:spcAft>
                  <a:spcPts val="0"/>
                </a:spcAft>
                <a:buNone/>
              </a:pPr>
              <a:r>
                <a:rPr lang="en-US" sz="2200">
                  <a:solidFill>
                    <a:schemeClr val="dk1"/>
                  </a:solidFill>
                  <a:latin typeface="Public Sans"/>
                  <a:ea typeface="Public Sans"/>
                  <a:cs typeface="Public Sans"/>
                  <a:sym typeface="Public Sans"/>
                </a:rPr>
                <a:t>Pada projek </a:t>
              </a:r>
              <a:r>
                <a:rPr b="1" lang="en-US" sz="2200">
                  <a:solidFill>
                    <a:schemeClr val="dk1"/>
                  </a:solidFill>
                  <a:latin typeface="Public Sans"/>
                  <a:ea typeface="Public Sans"/>
                  <a:cs typeface="Public Sans"/>
                  <a:sym typeface="Public Sans"/>
                </a:rPr>
                <a:t>codeigniter 4 </a:t>
              </a:r>
              <a:r>
                <a:rPr lang="en-US" sz="2200">
                  <a:solidFill>
                    <a:schemeClr val="dk1"/>
                  </a:solidFill>
                  <a:latin typeface="Public Sans"/>
                  <a:ea typeface="Public Sans"/>
                  <a:cs typeface="Public Sans"/>
                  <a:sym typeface="Public Sans"/>
                </a:rPr>
                <a:t>tahap ini diinstal pada folder public, Dirapikan satu persatu pada folder sesuai dengan jenis folder </a:t>
              </a:r>
              <a:endParaRPr/>
            </a:p>
            <a:p>
              <a:pPr indent="0" lvl="0" marL="0" marR="0" rtl="0" algn="l">
                <a:spcBef>
                  <a:spcPts val="0"/>
                </a:spcBef>
                <a:spcAft>
                  <a:spcPts val="0"/>
                </a:spcAft>
                <a:buNone/>
              </a:pPr>
              <a:r>
                <a:rPr lang="en-US" sz="2200">
                  <a:solidFill>
                    <a:schemeClr val="dk1"/>
                  </a:solidFill>
                  <a:latin typeface="Public Sans"/>
                  <a:ea typeface="Public Sans"/>
                  <a:cs typeface="Public Sans"/>
                  <a:sym typeface="Public Sans"/>
                </a:rPr>
                <a:t>seperti : </a:t>
              </a:r>
              <a:r>
                <a:rPr b="1" lang="en-US" sz="2200">
                  <a:solidFill>
                    <a:schemeClr val="dk1"/>
                  </a:solidFill>
                  <a:latin typeface="Public Sans"/>
                  <a:ea typeface="Public Sans"/>
                  <a:cs typeface="Public Sans"/>
                  <a:sym typeface="Public Sans"/>
                </a:rPr>
                <a:t>.css </a:t>
              </a:r>
              <a:r>
                <a:rPr lang="en-US" sz="2200">
                  <a:solidFill>
                    <a:schemeClr val="dk1"/>
                  </a:solidFill>
                  <a:latin typeface="Public Sans"/>
                  <a:ea typeface="Public Sans"/>
                  <a:cs typeface="Public Sans"/>
                  <a:sym typeface="Public Sans"/>
                </a:rPr>
                <a:t>, </a:t>
              </a:r>
              <a:r>
                <a:rPr b="1" lang="en-US" sz="2200">
                  <a:solidFill>
                    <a:schemeClr val="dk1"/>
                  </a:solidFill>
                  <a:latin typeface="Public Sans"/>
                  <a:ea typeface="Public Sans"/>
                  <a:cs typeface="Public Sans"/>
                  <a:sym typeface="Public Sans"/>
                </a:rPr>
                <a:t>.js </a:t>
              </a:r>
              <a:r>
                <a:rPr lang="en-US" sz="2200">
                  <a:solidFill>
                    <a:schemeClr val="dk1"/>
                  </a:solidFill>
                  <a:latin typeface="Public Sans"/>
                  <a:ea typeface="Public Sans"/>
                  <a:cs typeface="Public Sans"/>
                  <a:sym typeface="Public Sans"/>
                </a:rPr>
                <a:t>, </a:t>
              </a:r>
              <a:r>
                <a:rPr b="1" lang="en-US" sz="2200">
                  <a:solidFill>
                    <a:schemeClr val="dk1"/>
                  </a:solidFill>
                  <a:latin typeface="Public Sans"/>
                  <a:ea typeface="Public Sans"/>
                  <a:cs typeface="Public Sans"/>
                  <a:sym typeface="Public Sans"/>
                </a:rPr>
                <a:t>.json</a:t>
              </a:r>
              <a:endParaRPr/>
            </a:p>
          </p:txBody>
        </p:sp>
        <p:pic>
          <p:nvPicPr>
            <p:cNvPr id="261" name="Google Shape;261;p25"/>
            <p:cNvPicPr preferRelativeResize="0"/>
            <p:nvPr/>
          </p:nvPicPr>
          <p:blipFill rotWithShape="1">
            <a:blip r:embed="rId3">
              <a:alphaModFix/>
            </a:blip>
            <a:srcRect b="0" l="0" r="0" t="0"/>
            <a:stretch/>
          </p:blipFill>
          <p:spPr>
            <a:xfrm>
              <a:off x="744290" y="1019690"/>
              <a:ext cx="3926034" cy="5320454"/>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2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67" name="Google Shape;267;p26"/>
          <p:cNvSpPr/>
          <p:nvPr/>
        </p:nvSpPr>
        <p:spPr>
          <a:xfrm>
            <a:off x="1622323" y="1533832"/>
            <a:ext cx="8632721" cy="3441290"/>
          </a:xfrm>
          <a:prstGeom prst="rect">
            <a:avLst/>
          </a:prstGeom>
          <a:solidFill>
            <a:srgbClr val="8DA9DB"/>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26"/>
          <p:cNvSpPr txBox="1"/>
          <p:nvPr/>
        </p:nvSpPr>
        <p:spPr>
          <a:xfrm>
            <a:off x="3063537" y="2693902"/>
            <a:ext cx="5750292" cy="8925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200">
                <a:solidFill>
                  <a:schemeClr val="dk1"/>
                </a:solidFill>
                <a:latin typeface="Libre Baskerville"/>
                <a:ea typeface="Libre Baskerville"/>
                <a:cs typeface="Libre Baskerville"/>
                <a:sym typeface="Libre Baskerville"/>
              </a:rPr>
              <a:t>Konfigurasi </a:t>
            </a:r>
            <a:r>
              <a:rPr lang="en-US" sz="5200">
                <a:solidFill>
                  <a:srgbClr val="FEE599"/>
                </a:solidFill>
                <a:latin typeface="Libre Baskerville"/>
                <a:ea typeface="Libre Baskerville"/>
                <a:cs typeface="Libre Baskerville"/>
                <a:sym typeface="Libre Baskerville"/>
              </a:rPr>
              <a:t>CSS</a:t>
            </a:r>
            <a:endParaRPr sz="5200">
              <a:solidFill>
                <a:srgbClr val="FEE599"/>
              </a:solidFill>
              <a:latin typeface="Libre Baskerville"/>
              <a:ea typeface="Libre Baskerville"/>
              <a:cs typeface="Libre Baskerville"/>
              <a:sym typeface="Libre Baskerville"/>
            </a:endParaRPr>
          </a:p>
        </p:txBody>
      </p:sp>
      <p:sp>
        <p:nvSpPr>
          <p:cNvPr id="269" name="Google Shape;269;p26"/>
          <p:cNvSpPr/>
          <p:nvPr/>
        </p:nvSpPr>
        <p:spPr>
          <a:xfrm>
            <a:off x="9891252" y="2984091"/>
            <a:ext cx="855406" cy="491613"/>
          </a:xfrm>
          <a:prstGeom prst="rect">
            <a:avLst/>
          </a:prstGeom>
          <a:solidFill>
            <a:srgbClr val="171616"/>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 name="Google Shape;270;p26"/>
          <p:cNvSpPr/>
          <p:nvPr/>
        </p:nvSpPr>
        <p:spPr>
          <a:xfrm>
            <a:off x="10097731" y="3140178"/>
            <a:ext cx="471946" cy="173293"/>
          </a:xfrm>
          <a:prstGeom prst="rightArrow">
            <a:avLst>
              <a:gd fmla="val 50000" name="adj1"/>
              <a:gd fmla="val 50000" name="adj2"/>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grpSp>
        <p:nvGrpSpPr>
          <p:cNvPr id="275" name="Google Shape;275;p27"/>
          <p:cNvGrpSpPr/>
          <p:nvPr/>
        </p:nvGrpSpPr>
        <p:grpSpPr>
          <a:xfrm>
            <a:off x="3597667" y="236547"/>
            <a:ext cx="7788088" cy="1389094"/>
            <a:chOff x="3261889" y="51922"/>
            <a:chExt cx="7788088" cy="1695024"/>
          </a:xfrm>
        </p:grpSpPr>
        <p:grpSp>
          <p:nvGrpSpPr>
            <p:cNvPr id="276" name="Google Shape;276;p27"/>
            <p:cNvGrpSpPr/>
            <p:nvPr/>
          </p:nvGrpSpPr>
          <p:grpSpPr>
            <a:xfrm>
              <a:off x="3261889" y="51922"/>
              <a:ext cx="5471652" cy="780797"/>
              <a:chOff x="4285131" y="358927"/>
              <a:chExt cx="5063613" cy="542707"/>
            </a:xfrm>
          </p:grpSpPr>
          <p:sp>
            <p:nvSpPr>
              <p:cNvPr id="277" name="Google Shape;277;p27"/>
              <p:cNvSpPr txBox="1"/>
              <p:nvPr/>
            </p:nvSpPr>
            <p:spPr>
              <a:xfrm>
                <a:off x="5420123" y="358927"/>
                <a:ext cx="2793655" cy="506690"/>
              </a:xfrm>
              <a:prstGeom prst="rect">
                <a:avLst/>
              </a:prstGeom>
              <a:noFill/>
              <a:ln>
                <a:noFill/>
              </a:ln>
            </p:spPr>
            <p:txBody>
              <a:bodyPr anchorCtr="0" anchor="t" bIns="45700" lIns="91425" spcFirstLastPara="1" rIns="91425" wrap="square" tIns="45700">
                <a:spAutoFit/>
              </a:bodyPr>
              <a:lstStyle/>
              <a:p>
                <a:pPr indent="0" lvl="0" marL="0" marR="0" rtl="0" algn="ctr">
                  <a:lnSpc>
                    <a:spcPct val="258666"/>
                  </a:lnSpc>
                  <a:spcBef>
                    <a:spcPts val="0"/>
                  </a:spcBef>
                  <a:spcAft>
                    <a:spcPts val="0"/>
                  </a:spcAft>
                  <a:buNone/>
                </a:pPr>
                <a:r>
                  <a:rPr b="1" lang="en-US" sz="1800">
                    <a:solidFill>
                      <a:srgbClr val="3F3F3F"/>
                    </a:solidFill>
                    <a:latin typeface="Public Sans"/>
                    <a:ea typeface="Public Sans"/>
                    <a:cs typeface="Public Sans"/>
                    <a:sym typeface="Public Sans"/>
                  </a:rPr>
                  <a:t>CUSTOM TEMPLATE CSS</a:t>
                </a:r>
                <a:endParaRPr b="1" sz="1800">
                  <a:solidFill>
                    <a:srgbClr val="3F3F3F"/>
                  </a:solidFill>
                  <a:latin typeface="Public Sans"/>
                  <a:ea typeface="Public Sans"/>
                  <a:cs typeface="Public Sans"/>
                  <a:sym typeface="Public Sans"/>
                </a:endParaRPr>
              </a:p>
            </p:txBody>
          </p:sp>
          <p:cxnSp>
            <p:nvCxnSpPr>
              <p:cNvPr id="278" name="Google Shape;278;p27"/>
              <p:cNvCxnSpPr/>
              <p:nvPr/>
            </p:nvCxnSpPr>
            <p:spPr>
              <a:xfrm>
                <a:off x="4285131" y="901634"/>
                <a:ext cx="5063613" cy="0"/>
              </a:xfrm>
              <a:prstGeom prst="straightConnector1">
                <a:avLst/>
              </a:prstGeom>
              <a:noFill/>
              <a:ln cap="flat" cmpd="sng" w="12700">
                <a:solidFill>
                  <a:schemeClr val="dk1"/>
                </a:solidFill>
                <a:prstDash val="solid"/>
                <a:miter lim="800000"/>
                <a:headEnd len="sm" w="sm" type="none"/>
                <a:tailEnd len="sm" w="sm" type="none"/>
              </a:ln>
            </p:spPr>
          </p:cxnSp>
        </p:grpSp>
        <p:sp>
          <p:nvSpPr>
            <p:cNvPr id="279" name="Google Shape;279;p27"/>
            <p:cNvSpPr txBox="1"/>
            <p:nvPr/>
          </p:nvSpPr>
          <p:spPr>
            <a:xfrm>
              <a:off x="7166235" y="1258717"/>
              <a:ext cx="3883742" cy="4882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Public Sans"/>
                <a:ea typeface="Public Sans"/>
                <a:cs typeface="Public Sans"/>
                <a:sym typeface="Public Sans"/>
              </a:endParaRPr>
            </a:p>
          </p:txBody>
        </p:sp>
      </p:grpSp>
      <p:pic>
        <p:nvPicPr>
          <p:cNvPr id="280" name="Google Shape;280;p27"/>
          <p:cNvPicPr preferRelativeResize="0"/>
          <p:nvPr/>
        </p:nvPicPr>
        <p:blipFill rotWithShape="1">
          <a:blip r:embed="rId3">
            <a:alphaModFix/>
          </a:blip>
          <a:srcRect b="0" l="0" r="0" t="0"/>
          <a:stretch/>
        </p:blipFill>
        <p:spPr>
          <a:xfrm>
            <a:off x="566752" y="1225531"/>
            <a:ext cx="5565058" cy="5501092"/>
          </a:xfrm>
          <a:prstGeom prst="rect">
            <a:avLst/>
          </a:prstGeom>
          <a:noFill/>
          <a:ln>
            <a:noFill/>
          </a:ln>
        </p:spPr>
      </p:pic>
      <p:sp>
        <p:nvSpPr>
          <p:cNvPr id="281" name="Google Shape;281;p27"/>
          <p:cNvSpPr txBox="1"/>
          <p:nvPr/>
        </p:nvSpPr>
        <p:spPr>
          <a:xfrm>
            <a:off x="6322143" y="1225531"/>
            <a:ext cx="5298648" cy="50629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chemeClr val="dk1"/>
                </a:solidFill>
                <a:latin typeface="Public Sans"/>
                <a:ea typeface="Public Sans"/>
                <a:cs typeface="Public Sans"/>
                <a:sym typeface="Public Sans"/>
              </a:rPr>
              <a:t>Dalam proses styling, digunakan dua file CSS dengan tujuan berbeda agar pengaturan tampilan lebih terstruktur dan mudah dikelola:</a:t>
            </a:r>
            <a:endParaRPr/>
          </a:p>
          <a:p>
            <a:pPr indent="0" lvl="0" marL="0" marR="0" rtl="0" algn="l">
              <a:spcBef>
                <a:spcPts val="0"/>
              </a:spcBef>
              <a:spcAft>
                <a:spcPts val="0"/>
              </a:spcAft>
              <a:buNone/>
            </a:pPr>
            <a:r>
              <a:t/>
            </a:r>
            <a:endParaRPr sz="1700">
              <a:solidFill>
                <a:schemeClr val="dk1"/>
              </a:solidFill>
              <a:latin typeface="Public Sans"/>
              <a:ea typeface="Public Sans"/>
              <a:cs typeface="Public Sans"/>
              <a:sym typeface="Public Sans"/>
            </a:endParaRPr>
          </a:p>
          <a:p>
            <a:pPr indent="0" lvl="0" marL="0" marR="0" rtl="0" algn="l">
              <a:spcBef>
                <a:spcPts val="0"/>
              </a:spcBef>
              <a:spcAft>
                <a:spcPts val="0"/>
              </a:spcAft>
              <a:buNone/>
            </a:pPr>
            <a:r>
              <a:rPr b="1" lang="en-US" sz="1700">
                <a:solidFill>
                  <a:schemeClr val="dk1"/>
                </a:solidFill>
                <a:latin typeface="Public Sans"/>
                <a:ea typeface="Public Sans"/>
                <a:cs typeface="Public Sans"/>
                <a:sym typeface="Public Sans"/>
              </a:rPr>
              <a:t>style.css </a:t>
            </a:r>
            <a:r>
              <a:rPr lang="en-US" sz="1700">
                <a:solidFill>
                  <a:schemeClr val="dk1"/>
                </a:solidFill>
                <a:latin typeface="Public Sans"/>
                <a:ea typeface="Public Sans"/>
                <a:cs typeface="Public Sans"/>
                <a:sym typeface="Public Sans"/>
              </a:rPr>
              <a:t>— Styling Dasar (Native Style)</a:t>
            </a:r>
            <a:br>
              <a:rPr lang="en-US" sz="1700">
                <a:solidFill>
                  <a:schemeClr val="dk1"/>
                </a:solidFill>
                <a:latin typeface="Public Sans"/>
                <a:ea typeface="Public Sans"/>
                <a:cs typeface="Public Sans"/>
                <a:sym typeface="Public Sans"/>
              </a:rPr>
            </a:br>
            <a:r>
              <a:rPr lang="en-US" sz="1700">
                <a:solidFill>
                  <a:schemeClr val="dk1"/>
                </a:solidFill>
                <a:latin typeface="Public Sans"/>
                <a:ea typeface="Public Sans"/>
                <a:cs typeface="Public Sans"/>
                <a:sym typeface="Public Sans"/>
              </a:rPr>
              <a:t>File ini berisi aturan tampilan dasar yang dibuat langsung oleh programmer, seperti pengaturan warna, ukuran teks, dan layout utama. Semua desain awal dan gaya standar website ditempatkan di file ini.</a:t>
            </a:r>
            <a:endParaRPr/>
          </a:p>
          <a:p>
            <a:pPr indent="0" lvl="0" marL="0" marR="0" rtl="0" algn="l">
              <a:spcBef>
                <a:spcPts val="0"/>
              </a:spcBef>
              <a:spcAft>
                <a:spcPts val="0"/>
              </a:spcAft>
              <a:buNone/>
            </a:pPr>
            <a:r>
              <a:t/>
            </a:r>
            <a:endParaRPr sz="1700">
              <a:solidFill>
                <a:schemeClr val="dk1"/>
              </a:solidFill>
              <a:latin typeface="Public Sans"/>
              <a:ea typeface="Public Sans"/>
              <a:cs typeface="Public Sans"/>
              <a:sym typeface="Public Sans"/>
            </a:endParaRPr>
          </a:p>
          <a:p>
            <a:pPr indent="0" lvl="0" marL="0" marR="0" rtl="0" algn="l">
              <a:spcBef>
                <a:spcPts val="0"/>
              </a:spcBef>
              <a:spcAft>
                <a:spcPts val="0"/>
              </a:spcAft>
              <a:buNone/>
            </a:pPr>
            <a:r>
              <a:rPr b="1" lang="en-US" sz="1700">
                <a:solidFill>
                  <a:schemeClr val="dk1"/>
                </a:solidFill>
                <a:latin typeface="Public Sans"/>
                <a:ea typeface="Public Sans"/>
                <a:cs typeface="Public Sans"/>
                <a:sym typeface="Public Sans"/>
              </a:rPr>
              <a:t>main.css </a:t>
            </a:r>
            <a:r>
              <a:rPr lang="en-US" sz="1700">
                <a:solidFill>
                  <a:schemeClr val="dk1"/>
                </a:solidFill>
                <a:latin typeface="Public Sans"/>
                <a:ea typeface="Public Sans"/>
                <a:cs typeface="Public Sans"/>
                <a:sym typeface="Public Sans"/>
              </a:rPr>
              <a:t>— Overwrite Bootstrap</a:t>
            </a:r>
            <a:br>
              <a:rPr lang="en-US" sz="1700">
                <a:solidFill>
                  <a:schemeClr val="dk1"/>
                </a:solidFill>
                <a:latin typeface="Public Sans"/>
                <a:ea typeface="Public Sans"/>
                <a:cs typeface="Public Sans"/>
                <a:sym typeface="Public Sans"/>
              </a:rPr>
            </a:br>
            <a:r>
              <a:rPr lang="en-US" sz="1700">
                <a:solidFill>
                  <a:schemeClr val="dk1"/>
                </a:solidFill>
                <a:latin typeface="Public Sans"/>
                <a:ea typeface="Public Sans"/>
                <a:cs typeface="Public Sans"/>
                <a:sym typeface="Public Sans"/>
              </a:rPr>
              <a:t>File ini digunakan untuk menimpa (overwrite) atau menyesuaikan gaya bawaan Bootstrap 5 yang dirasa kurang sesuai dengan kebutuhan desain. Perubahan-perubahan seperti memperbesar margin, mengubah warna tombol, mengatur ulang navbar, atau memodifikasi komponen Bootstrap lainnya dilakukan di file ini.</a:t>
            </a:r>
            <a:endParaRPr/>
          </a:p>
        </p:txBody>
      </p:sp>
      <p:sp>
        <p:nvSpPr>
          <p:cNvPr id="282" name="Google Shape;282;p27"/>
          <p:cNvSpPr txBox="1"/>
          <p:nvPr/>
        </p:nvSpPr>
        <p:spPr>
          <a:xfrm>
            <a:off x="549667" y="876420"/>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ublic Sans"/>
                <a:ea typeface="Public Sans"/>
                <a:cs typeface="Public Sans"/>
                <a:sym typeface="Public Sans"/>
              </a:rPr>
              <a:t>Contoh form </a:t>
            </a:r>
            <a:r>
              <a:rPr b="1" lang="en-US" sz="1800">
                <a:solidFill>
                  <a:schemeClr val="dk1"/>
                </a:solidFill>
                <a:latin typeface="Public Sans"/>
                <a:ea typeface="Public Sans"/>
                <a:cs typeface="Public Sans"/>
                <a:sym typeface="Public Sans"/>
              </a:rPr>
              <a:t>main.css :</a:t>
            </a:r>
            <a:endParaRPr b="1" sz="1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grpSp>
        <p:nvGrpSpPr>
          <p:cNvPr id="287" name="Google Shape;287;p28"/>
          <p:cNvGrpSpPr/>
          <p:nvPr/>
        </p:nvGrpSpPr>
        <p:grpSpPr>
          <a:xfrm>
            <a:off x="3597667" y="236547"/>
            <a:ext cx="7788088" cy="1389094"/>
            <a:chOff x="3261889" y="51922"/>
            <a:chExt cx="7788088" cy="1695024"/>
          </a:xfrm>
        </p:grpSpPr>
        <p:grpSp>
          <p:nvGrpSpPr>
            <p:cNvPr id="288" name="Google Shape;288;p28"/>
            <p:cNvGrpSpPr/>
            <p:nvPr/>
          </p:nvGrpSpPr>
          <p:grpSpPr>
            <a:xfrm>
              <a:off x="3261889" y="51922"/>
              <a:ext cx="5471652" cy="780797"/>
              <a:chOff x="4285131" y="358927"/>
              <a:chExt cx="5063613" cy="542707"/>
            </a:xfrm>
          </p:grpSpPr>
          <p:sp>
            <p:nvSpPr>
              <p:cNvPr id="289" name="Google Shape;289;p28"/>
              <p:cNvSpPr txBox="1"/>
              <p:nvPr/>
            </p:nvSpPr>
            <p:spPr>
              <a:xfrm>
                <a:off x="5420123" y="358927"/>
                <a:ext cx="2793655" cy="506690"/>
              </a:xfrm>
              <a:prstGeom prst="rect">
                <a:avLst/>
              </a:prstGeom>
              <a:noFill/>
              <a:ln>
                <a:noFill/>
              </a:ln>
            </p:spPr>
            <p:txBody>
              <a:bodyPr anchorCtr="0" anchor="t" bIns="45700" lIns="91425" spcFirstLastPara="1" rIns="91425" wrap="square" tIns="45700">
                <a:spAutoFit/>
              </a:bodyPr>
              <a:lstStyle/>
              <a:p>
                <a:pPr indent="0" lvl="0" marL="0" marR="0" rtl="0" algn="ctr">
                  <a:lnSpc>
                    <a:spcPct val="258666"/>
                  </a:lnSpc>
                  <a:spcBef>
                    <a:spcPts val="0"/>
                  </a:spcBef>
                  <a:spcAft>
                    <a:spcPts val="0"/>
                  </a:spcAft>
                  <a:buNone/>
                </a:pPr>
                <a:r>
                  <a:rPr b="1" lang="en-US" sz="1800">
                    <a:solidFill>
                      <a:srgbClr val="3F3F3F"/>
                    </a:solidFill>
                    <a:latin typeface="Public Sans"/>
                    <a:ea typeface="Public Sans"/>
                    <a:cs typeface="Public Sans"/>
                    <a:sym typeface="Public Sans"/>
                  </a:rPr>
                  <a:t>CUSTOM TEMPLATE CSS</a:t>
                </a:r>
                <a:endParaRPr b="1" sz="1800">
                  <a:solidFill>
                    <a:srgbClr val="3F3F3F"/>
                  </a:solidFill>
                  <a:latin typeface="Public Sans"/>
                  <a:ea typeface="Public Sans"/>
                  <a:cs typeface="Public Sans"/>
                  <a:sym typeface="Public Sans"/>
                </a:endParaRPr>
              </a:p>
            </p:txBody>
          </p:sp>
          <p:cxnSp>
            <p:nvCxnSpPr>
              <p:cNvPr id="290" name="Google Shape;290;p28"/>
              <p:cNvCxnSpPr/>
              <p:nvPr/>
            </p:nvCxnSpPr>
            <p:spPr>
              <a:xfrm>
                <a:off x="4285131" y="901634"/>
                <a:ext cx="5063613" cy="0"/>
              </a:xfrm>
              <a:prstGeom prst="straightConnector1">
                <a:avLst/>
              </a:prstGeom>
              <a:noFill/>
              <a:ln cap="flat" cmpd="sng" w="12700">
                <a:solidFill>
                  <a:schemeClr val="dk1"/>
                </a:solidFill>
                <a:prstDash val="solid"/>
                <a:miter lim="800000"/>
                <a:headEnd len="sm" w="sm" type="none"/>
                <a:tailEnd len="sm" w="sm" type="none"/>
              </a:ln>
            </p:spPr>
          </p:cxnSp>
        </p:grpSp>
        <p:sp>
          <p:nvSpPr>
            <p:cNvPr id="291" name="Google Shape;291;p28"/>
            <p:cNvSpPr txBox="1"/>
            <p:nvPr/>
          </p:nvSpPr>
          <p:spPr>
            <a:xfrm>
              <a:off x="7166235" y="1258717"/>
              <a:ext cx="3883742" cy="4882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Public Sans"/>
                <a:ea typeface="Public Sans"/>
                <a:cs typeface="Public Sans"/>
                <a:sym typeface="Public Sans"/>
              </a:endParaRPr>
            </a:p>
          </p:txBody>
        </p:sp>
      </p:grpSp>
      <p:sp>
        <p:nvSpPr>
          <p:cNvPr id="292" name="Google Shape;292;p28"/>
          <p:cNvSpPr txBox="1"/>
          <p:nvPr/>
        </p:nvSpPr>
        <p:spPr>
          <a:xfrm>
            <a:off x="6096001" y="1225531"/>
            <a:ext cx="5732206"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ublic Sans"/>
                <a:ea typeface="Public Sans"/>
                <a:cs typeface="Public Sans"/>
                <a:sym typeface="Public Sans"/>
              </a:rPr>
              <a:t>style.css</a:t>
            </a:r>
            <a:r>
              <a:rPr lang="en-US" sz="2000">
                <a:solidFill>
                  <a:schemeClr val="dk1"/>
                </a:solidFill>
                <a:latin typeface="Public Sans"/>
                <a:ea typeface="Public Sans"/>
                <a:cs typeface="Public Sans"/>
                <a:sym typeface="Public Sans"/>
              </a:rPr>
              <a:t> digunakan untuk mengatur tampilan dasar website, seperti warna, font, ukuran teks, dan background halaman. File ini juga mengatur tampilan umum elemen form seperti input wajib, input readonly, heading, serta penyesuaian sederhana pada input tanggal dan angka agar tampilannya konsisten dengan desain utama.</a:t>
            </a:r>
            <a:endParaRPr/>
          </a:p>
        </p:txBody>
      </p:sp>
      <p:sp>
        <p:nvSpPr>
          <p:cNvPr id="293" name="Google Shape;293;p28"/>
          <p:cNvSpPr txBox="1"/>
          <p:nvPr/>
        </p:nvSpPr>
        <p:spPr>
          <a:xfrm>
            <a:off x="549667" y="876420"/>
            <a:ext cx="6096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ublic Sans"/>
                <a:ea typeface="Public Sans"/>
                <a:cs typeface="Public Sans"/>
                <a:sym typeface="Public Sans"/>
              </a:rPr>
              <a:t>Contoh form </a:t>
            </a:r>
            <a:r>
              <a:rPr b="1" lang="en-US" sz="1800">
                <a:solidFill>
                  <a:schemeClr val="dk1"/>
                </a:solidFill>
                <a:latin typeface="Public Sans"/>
                <a:ea typeface="Public Sans"/>
                <a:cs typeface="Public Sans"/>
                <a:sym typeface="Public Sans"/>
              </a:rPr>
              <a:t>style.css :</a:t>
            </a:r>
            <a:endParaRPr b="1" sz="1800">
              <a:solidFill>
                <a:schemeClr val="dk1"/>
              </a:solidFill>
              <a:latin typeface="Calibri"/>
              <a:ea typeface="Calibri"/>
              <a:cs typeface="Calibri"/>
              <a:sym typeface="Calibri"/>
            </a:endParaRPr>
          </a:p>
        </p:txBody>
      </p:sp>
      <p:pic>
        <p:nvPicPr>
          <p:cNvPr id="294" name="Google Shape;294;p28"/>
          <p:cNvPicPr preferRelativeResize="0"/>
          <p:nvPr/>
        </p:nvPicPr>
        <p:blipFill rotWithShape="1">
          <a:blip r:embed="rId3">
            <a:alphaModFix/>
          </a:blip>
          <a:srcRect b="0" l="0" r="0" t="0"/>
          <a:stretch/>
        </p:blipFill>
        <p:spPr>
          <a:xfrm>
            <a:off x="549667" y="1225531"/>
            <a:ext cx="5354167" cy="55090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2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00" name="Google Shape;300;p29"/>
          <p:cNvSpPr/>
          <p:nvPr/>
        </p:nvSpPr>
        <p:spPr>
          <a:xfrm>
            <a:off x="1622323" y="1533832"/>
            <a:ext cx="8632721" cy="3441290"/>
          </a:xfrm>
          <a:prstGeom prst="rect">
            <a:avLst/>
          </a:prstGeom>
          <a:solidFill>
            <a:srgbClr val="8DA9DB"/>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1" name="Google Shape;301;p29"/>
          <p:cNvSpPr txBox="1"/>
          <p:nvPr/>
        </p:nvSpPr>
        <p:spPr>
          <a:xfrm>
            <a:off x="2288840" y="2467085"/>
            <a:ext cx="7425431"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200">
                <a:solidFill>
                  <a:schemeClr val="dk1"/>
                </a:solidFill>
                <a:latin typeface="Libre Baskerville"/>
                <a:ea typeface="Libre Baskerville"/>
                <a:cs typeface="Libre Baskerville"/>
                <a:sym typeface="Libre Baskerville"/>
              </a:rPr>
              <a:t>Layout &amp; </a:t>
            </a:r>
            <a:r>
              <a:rPr lang="en-US" sz="5200">
                <a:solidFill>
                  <a:srgbClr val="FEE599"/>
                </a:solidFill>
                <a:latin typeface="Libre Baskerville"/>
                <a:ea typeface="Libre Baskerville"/>
                <a:cs typeface="Libre Baskerville"/>
                <a:sym typeface="Libre Baskerville"/>
              </a:rPr>
              <a:t>Komponen</a:t>
            </a:r>
            <a:endParaRPr/>
          </a:p>
          <a:p>
            <a:pPr indent="0" lvl="0" marL="0" marR="0" rtl="0" algn="l">
              <a:spcBef>
                <a:spcPts val="0"/>
              </a:spcBef>
              <a:spcAft>
                <a:spcPts val="0"/>
              </a:spcAft>
              <a:buNone/>
            </a:pPr>
            <a:r>
              <a:rPr lang="en-US" sz="5200">
                <a:solidFill>
                  <a:srgbClr val="FEE599"/>
                </a:solidFill>
                <a:latin typeface="Libre Baskerville"/>
                <a:ea typeface="Libre Baskerville"/>
                <a:cs typeface="Libre Baskerville"/>
                <a:sym typeface="Libre Baskerville"/>
              </a:rPr>
              <a:t>Form</a:t>
            </a:r>
            <a:endParaRPr sz="5200">
              <a:solidFill>
                <a:srgbClr val="FEE599"/>
              </a:solidFill>
              <a:latin typeface="Libre Baskerville"/>
              <a:ea typeface="Libre Baskerville"/>
              <a:cs typeface="Libre Baskerville"/>
              <a:sym typeface="Libre Baskerville"/>
            </a:endParaRPr>
          </a:p>
        </p:txBody>
      </p:sp>
      <p:sp>
        <p:nvSpPr>
          <p:cNvPr id="302" name="Google Shape;302;p29"/>
          <p:cNvSpPr/>
          <p:nvPr/>
        </p:nvSpPr>
        <p:spPr>
          <a:xfrm>
            <a:off x="9891252" y="2984091"/>
            <a:ext cx="855406" cy="491613"/>
          </a:xfrm>
          <a:prstGeom prst="rect">
            <a:avLst/>
          </a:prstGeom>
          <a:solidFill>
            <a:srgbClr val="171616"/>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 name="Google Shape;303;p29"/>
          <p:cNvSpPr/>
          <p:nvPr/>
        </p:nvSpPr>
        <p:spPr>
          <a:xfrm>
            <a:off x="10097731" y="3140178"/>
            <a:ext cx="471946" cy="173293"/>
          </a:xfrm>
          <a:prstGeom prst="rightArrow">
            <a:avLst>
              <a:gd fmla="val 50000" name="adj1"/>
              <a:gd fmla="val 50000" name="adj2"/>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grpSp>
        <p:nvGrpSpPr>
          <p:cNvPr id="308" name="Google Shape;308;p30"/>
          <p:cNvGrpSpPr/>
          <p:nvPr/>
        </p:nvGrpSpPr>
        <p:grpSpPr>
          <a:xfrm>
            <a:off x="797407" y="589686"/>
            <a:ext cx="10597186" cy="5678627"/>
            <a:chOff x="1006867" y="236546"/>
            <a:chExt cx="10597186" cy="5678627"/>
          </a:xfrm>
        </p:grpSpPr>
        <p:pic>
          <p:nvPicPr>
            <p:cNvPr id="309" name="Google Shape;309;p30"/>
            <p:cNvPicPr preferRelativeResize="0"/>
            <p:nvPr/>
          </p:nvPicPr>
          <p:blipFill rotWithShape="1">
            <a:blip r:embed="rId3">
              <a:alphaModFix/>
            </a:blip>
            <a:srcRect b="0" l="0" r="0" t="0"/>
            <a:stretch/>
          </p:blipFill>
          <p:spPr>
            <a:xfrm>
              <a:off x="1006867" y="1100474"/>
              <a:ext cx="5309420" cy="4814699"/>
            </a:xfrm>
            <a:prstGeom prst="rect">
              <a:avLst/>
            </a:prstGeom>
            <a:noFill/>
            <a:ln>
              <a:noFill/>
            </a:ln>
          </p:spPr>
        </p:pic>
        <p:grpSp>
          <p:nvGrpSpPr>
            <p:cNvPr id="310" name="Google Shape;310;p30"/>
            <p:cNvGrpSpPr/>
            <p:nvPr/>
          </p:nvGrpSpPr>
          <p:grpSpPr>
            <a:xfrm>
              <a:off x="2778695" y="236546"/>
              <a:ext cx="8607060" cy="1533259"/>
              <a:chOff x="2442917" y="51922"/>
              <a:chExt cx="8607060" cy="1695024"/>
            </a:xfrm>
          </p:grpSpPr>
          <p:grpSp>
            <p:nvGrpSpPr>
              <p:cNvPr id="311" name="Google Shape;311;p30"/>
              <p:cNvGrpSpPr/>
              <p:nvPr/>
            </p:nvGrpSpPr>
            <p:grpSpPr>
              <a:xfrm>
                <a:off x="2442917" y="51922"/>
                <a:ext cx="7109640" cy="780797"/>
                <a:chOff x="3527232" y="358927"/>
                <a:chExt cx="6579451" cy="542707"/>
              </a:xfrm>
            </p:grpSpPr>
            <p:sp>
              <p:nvSpPr>
                <p:cNvPr id="312" name="Google Shape;312;p30"/>
                <p:cNvSpPr txBox="1"/>
                <p:nvPr/>
              </p:nvSpPr>
              <p:spPr>
                <a:xfrm>
                  <a:off x="3527232" y="358927"/>
                  <a:ext cx="6579451" cy="459049"/>
                </a:xfrm>
                <a:prstGeom prst="rect">
                  <a:avLst/>
                </a:prstGeom>
                <a:noFill/>
                <a:ln>
                  <a:noFill/>
                </a:ln>
              </p:spPr>
              <p:txBody>
                <a:bodyPr anchorCtr="0" anchor="t" bIns="45700" lIns="91425" spcFirstLastPara="1" rIns="91425" wrap="square" tIns="45700">
                  <a:spAutoFit/>
                </a:bodyPr>
                <a:lstStyle/>
                <a:p>
                  <a:pPr indent="0" lvl="0" marL="0" marR="0" rtl="0" algn="ctr">
                    <a:lnSpc>
                      <a:spcPct val="258666"/>
                    </a:lnSpc>
                    <a:spcBef>
                      <a:spcPts val="0"/>
                    </a:spcBef>
                    <a:spcAft>
                      <a:spcPts val="0"/>
                    </a:spcAft>
                    <a:buNone/>
                  </a:pPr>
                  <a:r>
                    <a:rPr b="1" lang="en-US" sz="1800">
                      <a:solidFill>
                        <a:srgbClr val="3F3F3F"/>
                      </a:solidFill>
                      <a:latin typeface="Public Sans"/>
                      <a:ea typeface="Public Sans"/>
                      <a:cs typeface="Public Sans"/>
                      <a:sym typeface="Public Sans"/>
                    </a:rPr>
                    <a:t>FUNGSI HELPER UNTUK BREADCRUMB/NAVIGASI HALAMAN</a:t>
                  </a:r>
                  <a:endParaRPr b="1" sz="1800">
                    <a:solidFill>
                      <a:srgbClr val="3F3F3F"/>
                    </a:solidFill>
                    <a:latin typeface="Public Sans"/>
                    <a:ea typeface="Public Sans"/>
                    <a:cs typeface="Public Sans"/>
                    <a:sym typeface="Public Sans"/>
                  </a:endParaRPr>
                </a:p>
              </p:txBody>
            </p:sp>
            <p:cxnSp>
              <p:nvCxnSpPr>
                <p:cNvPr id="313" name="Google Shape;313;p30"/>
                <p:cNvCxnSpPr/>
                <p:nvPr/>
              </p:nvCxnSpPr>
              <p:spPr>
                <a:xfrm>
                  <a:off x="4285131" y="901634"/>
                  <a:ext cx="5063613" cy="0"/>
                </a:xfrm>
                <a:prstGeom prst="straightConnector1">
                  <a:avLst/>
                </a:prstGeom>
                <a:noFill/>
                <a:ln cap="flat" cmpd="sng" w="12700">
                  <a:solidFill>
                    <a:schemeClr val="dk1"/>
                  </a:solidFill>
                  <a:prstDash val="solid"/>
                  <a:miter lim="800000"/>
                  <a:headEnd len="sm" w="sm" type="none"/>
                  <a:tailEnd len="sm" w="sm" type="none"/>
                </a:ln>
              </p:spPr>
            </p:cxnSp>
          </p:grpSp>
          <p:sp>
            <p:nvSpPr>
              <p:cNvPr id="314" name="Google Shape;314;p30"/>
              <p:cNvSpPr txBox="1"/>
              <p:nvPr/>
            </p:nvSpPr>
            <p:spPr>
              <a:xfrm>
                <a:off x="7166235" y="1258717"/>
                <a:ext cx="3883742" cy="4882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Public Sans"/>
                  <a:ea typeface="Public Sans"/>
                  <a:cs typeface="Public Sans"/>
                  <a:sym typeface="Public Sans"/>
                </a:endParaRPr>
              </a:p>
            </p:txBody>
          </p:sp>
        </p:grpSp>
        <p:sp>
          <p:nvSpPr>
            <p:cNvPr id="315" name="Google Shape;315;p30"/>
            <p:cNvSpPr txBox="1"/>
            <p:nvPr/>
          </p:nvSpPr>
          <p:spPr>
            <a:xfrm>
              <a:off x="6534585" y="1100474"/>
              <a:ext cx="5069468"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100"/>
                <a:buFont typeface="Public Sans"/>
                <a:buNone/>
              </a:pPr>
              <a:r>
                <a:rPr lang="en-US" sz="2100">
                  <a:solidFill>
                    <a:schemeClr val="dk1"/>
                  </a:solidFill>
                  <a:latin typeface="Public Sans"/>
                  <a:ea typeface="Public Sans"/>
                  <a:cs typeface="Public Sans"/>
                  <a:sym typeface="Public Sans"/>
                </a:rPr>
                <a:t>Fungsi</a:t>
              </a:r>
              <a:r>
                <a:rPr lang="en-US" sz="2100">
                  <a:solidFill>
                    <a:schemeClr val="dk1"/>
                  </a:solidFill>
                  <a:latin typeface="Calibri"/>
                  <a:ea typeface="Calibri"/>
                  <a:cs typeface="Calibri"/>
                  <a:sym typeface="Calibri"/>
                </a:rPr>
                <a:t> </a:t>
              </a:r>
              <a:r>
                <a:rPr b="1" lang="en-US" sz="2100">
                  <a:solidFill>
                    <a:schemeClr val="dk1"/>
                  </a:solidFill>
                  <a:latin typeface="Courier New"/>
                  <a:ea typeface="Courier New"/>
                  <a:cs typeface="Courier New"/>
                  <a:sym typeface="Courier New"/>
                </a:rPr>
                <a:t>getBreadCrumb()</a:t>
              </a:r>
              <a:r>
                <a:rPr lang="en-US" sz="2100">
                  <a:solidFill>
                    <a:schemeClr val="dk1"/>
                  </a:solidFill>
                  <a:latin typeface="Calibri"/>
                  <a:ea typeface="Calibri"/>
                  <a:cs typeface="Calibri"/>
                  <a:sym typeface="Calibri"/>
                </a:rPr>
                <a:t> </a:t>
              </a:r>
              <a:r>
                <a:rPr lang="en-US" sz="2100">
                  <a:solidFill>
                    <a:schemeClr val="dk1"/>
                  </a:solidFill>
                  <a:latin typeface="Public Sans"/>
                  <a:ea typeface="Public Sans"/>
                  <a:cs typeface="Public Sans"/>
                  <a:sym typeface="Public Sans"/>
                </a:rPr>
                <a:t>digunakan untuk membuat breadcrumb otomatis berdasarkan URL yang sedang dibuka. Setiap bagian URL dipecah menjadi beberapa segmen, lalu segmen tersebut ditampilkan sebagai urutan breadcrumb. Segmen pertama diberi ikon, segmen terakhir dianggap sebagai halaman aktif. Hasil akhirnya adalah HTML breadcrumb yang muncul di setiap form atau halaman secara dinamis.</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grpSp>
        <p:nvGrpSpPr>
          <p:cNvPr id="320" name="Google Shape;320;p31"/>
          <p:cNvGrpSpPr/>
          <p:nvPr/>
        </p:nvGrpSpPr>
        <p:grpSpPr>
          <a:xfrm>
            <a:off x="1022554" y="236546"/>
            <a:ext cx="10363201" cy="6391871"/>
            <a:chOff x="1022554" y="236546"/>
            <a:chExt cx="10363201" cy="6391871"/>
          </a:xfrm>
        </p:grpSpPr>
        <p:grpSp>
          <p:nvGrpSpPr>
            <p:cNvPr id="321" name="Google Shape;321;p31"/>
            <p:cNvGrpSpPr/>
            <p:nvPr/>
          </p:nvGrpSpPr>
          <p:grpSpPr>
            <a:xfrm>
              <a:off x="3597668" y="236546"/>
              <a:ext cx="7788087" cy="5639277"/>
              <a:chOff x="3597668" y="236546"/>
              <a:chExt cx="7788087" cy="5639277"/>
            </a:xfrm>
          </p:grpSpPr>
          <p:grpSp>
            <p:nvGrpSpPr>
              <p:cNvPr id="322" name="Google Shape;322;p31"/>
              <p:cNvGrpSpPr/>
              <p:nvPr/>
            </p:nvGrpSpPr>
            <p:grpSpPr>
              <a:xfrm>
                <a:off x="3597668" y="236546"/>
                <a:ext cx="7788087" cy="1533259"/>
                <a:chOff x="3261890" y="51922"/>
                <a:chExt cx="7788087" cy="1695024"/>
              </a:xfrm>
            </p:grpSpPr>
            <p:grpSp>
              <p:nvGrpSpPr>
                <p:cNvPr id="323" name="Google Shape;323;p31"/>
                <p:cNvGrpSpPr/>
                <p:nvPr/>
              </p:nvGrpSpPr>
              <p:grpSpPr>
                <a:xfrm>
                  <a:off x="3261890" y="51922"/>
                  <a:ext cx="5471652" cy="780797"/>
                  <a:chOff x="4285131" y="358927"/>
                  <a:chExt cx="5063613" cy="542707"/>
                </a:xfrm>
              </p:grpSpPr>
              <p:sp>
                <p:nvSpPr>
                  <p:cNvPr id="324" name="Google Shape;324;p31"/>
                  <p:cNvSpPr txBox="1"/>
                  <p:nvPr/>
                </p:nvSpPr>
                <p:spPr>
                  <a:xfrm>
                    <a:off x="5465378" y="358927"/>
                    <a:ext cx="2703164" cy="459049"/>
                  </a:xfrm>
                  <a:prstGeom prst="rect">
                    <a:avLst/>
                  </a:prstGeom>
                  <a:noFill/>
                  <a:ln>
                    <a:noFill/>
                  </a:ln>
                </p:spPr>
                <p:txBody>
                  <a:bodyPr anchorCtr="0" anchor="t" bIns="45700" lIns="91425" spcFirstLastPara="1" rIns="91425" wrap="square" tIns="45700">
                    <a:spAutoFit/>
                  </a:bodyPr>
                  <a:lstStyle/>
                  <a:p>
                    <a:pPr indent="0" lvl="0" marL="0" marR="0" rtl="0" algn="ctr">
                      <a:lnSpc>
                        <a:spcPct val="258666"/>
                      </a:lnSpc>
                      <a:spcBef>
                        <a:spcPts val="0"/>
                      </a:spcBef>
                      <a:spcAft>
                        <a:spcPts val="0"/>
                      </a:spcAft>
                      <a:buNone/>
                    </a:pPr>
                    <a:r>
                      <a:rPr b="1" lang="en-US" sz="1800">
                        <a:solidFill>
                          <a:srgbClr val="3F3F3F"/>
                        </a:solidFill>
                        <a:latin typeface="Public Sans"/>
                        <a:ea typeface="Public Sans"/>
                        <a:cs typeface="Public Sans"/>
                        <a:sym typeface="Public Sans"/>
                      </a:rPr>
                      <a:t>STYLING BREADCRUMB</a:t>
                    </a:r>
                    <a:endParaRPr b="1" sz="1800">
                      <a:solidFill>
                        <a:srgbClr val="3F3F3F"/>
                      </a:solidFill>
                      <a:latin typeface="Public Sans"/>
                      <a:ea typeface="Public Sans"/>
                      <a:cs typeface="Public Sans"/>
                      <a:sym typeface="Public Sans"/>
                    </a:endParaRPr>
                  </a:p>
                </p:txBody>
              </p:sp>
              <p:cxnSp>
                <p:nvCxnSpPr>
                  <p:cNvPr id="325" name="Google Shape;325;p31"/>
                  <p:cNvCxnSpPr/>
                  <p:nvPr/>
                </p:nvCxnSpPr>
                <p:spPr>
                  <a:xfrm>
                    <a:off x="4285131" y="901634"/>
                    <a:ext cx="5063613" cy="0"/>
                  </a:xfrm>
                  <a:prstGeom prst="straightConnector1">
                    <a:avLst/>
                  </a:prstGeom>
                  <a:noFill/>
                  <a:ln cap="flat" cmpd="sng" w="12700">
                    <a:solidFill>
                      <a:schemeClr val="dk1"/>
                    </a:solidFill>
                    <a:prstDash val="solid"/>
                    <a:miter lim="800000"/>
                    <a:headEnd len="sm" w="sm" type="none"/>
                    <a:tailEnd len="sm" w="sm" type="none"/>
                  </a:ln>
                </p:spPr>
              </p:cxnSp>
            </p:grpSp>
            <p:sp>
              <p:nvSpPr>
                <p:cNvPr id="326" name="Google Shape;326;p31"/>
                <p:cNvSpPr txBox="1"/>
                <p:nvPr/>
              </p:nvSpPr>
              <p:spPr>
                <a:xfrm>
                  <a:off x="7166235" y="1258717"/>
                  <a:ext cx="3883742" cy="4882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Public Sans"/>
                    <a:ea typeface="Public Sans"/>
                    <a:cs typeface="Public Sans"/>
                    <a:sym typeface="Public Sans"/>
                  </a:endParaRPr>
                </a:p>
              </p:txBody>
            </p:sp>
          </p:grpSp>
          <p:sp>
            <p:nvSpPr>
              <p:cNvPr id="327" name="Google Shape;327;p31"/>
              <p:cNvSpPr txBox="1"/>
              <p:nvPr/>
            </p:nvSpPr>
            <p:spPr>
              <a:xfrm>
                <a:off x="5590689" y="982176"/>
                <a:ext cx="5795066" cy="4893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Public Sans"/>
                  <a:buNone/>
                </a:pPr>
                <a:r>
                  <a:rPr lang="en-US" sz="2400">
                    <a:solidFill>
                      <a:schemeClr val="dk1"/>
                    </a:solidFill>
                    <a:latin typeface="Public Sans"/>
                    <a:ea typeface="Public Sans"/>
                    <a:cs typeface="Public Sans"/>
                    <a:sym typeface="Public Sans"/>
                  </a:rPr>
                  <a:t>CSS ini digunakan untuk mengatur tampilan breadcrumb agar terlihat rapi dan modern.</a:t>
                </a:r>
                <a:endParaRPr/>
              </a:p>
              <a:p>
                <a:pPr indent="0" lvl="0" marL="0" marR="0" rtl="0" algn="l">
                  <a:spcBef>
                    <a:spcPts val="0"/>
                  </a:spcBef>
                  <a:spcAft>
                    <a:spcPts val="0"/>
                  </a:spcAft>
                  <a:buClr>
                    <a:schemeClr val="dk1"/>
                  </a:buClr>
                  <a:buSzPts val="2400"/>
                  <a:buFont typeface="Public Sans"/>
                  <a:buNone/>
                </a:pPr>
                <a:br>
                  <a:rPr lang="en-US" sz="2400">
                    <a:solidFill>
                      <a:schemeClr val="dk1"/>
                    </a:solidFill>
                    <a:latin typeface="Public Sans"/>
                    <a:ea typeface="Public Sans"/>
                    <a:cs typeface="Public Sans"/>
                    <a:sym typeface="Public Sans"/>
                  </a:rPr>
                </a:br>
                <a:r>
                  <a:rPr lang="en-US" sz="2400">
                    <a:solidFill>
                      <a:schemeClr val="dk1"/>
                    </a:solidFill>
                    <a:latin typeface="Public Sans"/>
                    <a:ea typeface="Public Sans"/>
                    <a:cs typeface="Public Sans"/>
                    <a:sym typeface="Public Sans"/>
                  </a:rPr>
                  <a:t>Bagian </a:t>
                </a:r>
                <a:r>
                  <a:rPr lang="en-US" sz="1800">
                    <a:solidFill>
                      <a:schemeClr val="dk1"/>
                    </a:solidFill>
                    <a:latin typeface="Consolas"/>
                    <a:ea typeface="Consolas"/>
                    <a:cs typeface="Consolas"/>
                    <a:sym typeface="Consolas"/>
                  </a:rPr>
                  <a:t>.nav-breadcrumb-container</a:t>
                </a:r>
                <a:r>
                  <a:rPr lang="en-US" sz="2400">
                    <a:solidFill>
                      <a:schemeClr val="dk1"/>
                    </a:solidFill>
                    <a:latin typeface="Consolas"/>
                    <a:ea typeface="Consolas"/>
                    <a:cs typeface="Consolas"/>
                    <a:sym typeface="Consolas"/>
                  </a:rPr>
                  <a:t> </a:t>
                </a:r>
                <a:r>
                  <a:rPr lang="en-US" sz="2400">
                    <a:solidFill>
                      <a:schemeClr val="dk1"/>
                    </a:solidFill>
                    <a:latin typeface="Public Sans"/>
                    <a:ea typeface="Public Sans"/>
                    <a:cs typeface="Public Sans"/>
                    <a:sym typeface="Public Sans"/>
                  </a:rPr>
                  <a:t>mengatur bentuk kotak breadcrumb seperti warna background, radius sudut, bayangan, padding, serta ukuran font.</a:t>
                </a:r>
                <a:endParaRPr/>
              </a:p>
              <a:p>
                <a:pPr indent="0" lvl="0" marL="0" marR="0" rtl="0" algn="l">
                  <a:spcBef>
                    <a:spcPts val="0"/>
                  </a:spcBef>
                  <a:spcAft>
                    <a:spcPts val="0"/>
                  </a:spcAft>
                  <a:buClr>
                    <a:schemeClr val="dk1"/>
                  </a:buClr>
                  <a:buSzPts val="2400"/>
                  <a:buFont typeface="Public Sans"/>
                  <a:buNone/>
                </a:pPr>
                <a:br>
                  <a:rPr lang="en-US" sz="2400">
                    <a:solidFill>
                      <a:schemeClr val="dk1"/>
                    </a:solidFill>
                    <a:latin typeface="Public Sans"/>
                    <a:ea typeface="Public Sans"/>
                    <a:cs typeface="Public Sans"/>
                    <a:sym typeface="Public Sans"/>
                  </a:rPr>
                </a:br>
                <a:r>
                  <a:rPr lang="en-US" sz="2400">
                    <a:solidFill>
                      <a:schemeClr val="dk1"/>
                    </a:solidFill>
                    <a:latin typeface="Public Sans"/>
                    <a:ea typeface="Public Sans"/>
                    <a:cs typeface="Public Sans"/>
                    <a:sym typeface="Public Sans"/>
                  </a:rPr>
                  <a:t>Bagian </a:t>
                </a:r>
                <a:r>
                  <a:rPr lang="en-US" sz="1800">
                    <a:solidFill>
                      <a:schemeClr val="dk1"/>
                    </a:solidFill>
                    <a:latin typeface="Consolas"/>
                    <a:ea typeface="Consolas"/>
                    <a:cs typeface="Consolas"/>
                    <a:sym typeface="Consolas"/>
                  </a:rPr>
                  <a:t>.nav-breadcrumb-list</a:t>
                </a:r>
                <a:r>
                  <a:rPr lang="en-US" sz="2400">
                    <a:solidFill>
                      <a:schemeClr val="dk1"/>
                    </a:solidFill>
                    <a:latin typeface="Consolas"/>
                    <a:ea typeface="Consolas"/>
                    <a:cs typeface="Consolas"/>
                    <a:sym typeface="Consolas"/>
                  </a:rPr>
                  <a:t> </a:t>
                </a:r>
                <a:r>
                  <a:rPr lang="en-US" sz="2400">
                    <a:solidFill>
                      <a:schemeClr val="dk1"/>
                    </a:solidFill>
                    <a:latin typeface="Public Sans"/>
                    <a:ea typeface="Public Sans"/>
                    <a:cs typeface="Public Sans"/>
                    <a:sym typeface="Public Sans"/>
                  </a:rPr>
                  <a:t>mengatur agar item breadcrumb tersusun secara horizontal dan tanpa bullet list.</a:t>
                </a:r>
                <a:endParaRPr sz="2100">
                  <a:solidFill>
                    <a:schemeClr val="dk1"/>
                  </a:solidFill>
                  <a:latin typeface="Public Sans"/>
                  <a:ea typeface="Public Sans"/>
                  <a:cs typeface="Public Sans"/>
                  <a:sym typeface="Public Sans"/>
                </a:endParaRPr>
              </a:p>
            </p:txBody>
          </p:sp>
        </p:grpSp>
        <p:pic>
          <p:nvPicPr>
            <p:cNvPr id="328" name="Google Shape;328;p31"/>
            <p:cNvPicPr preferRelativeResize="0"/>
            <p:nvPr/>
          </p:nvPicPr>
          <p:blipFill rotWithShape="1">
            <a:blip r:embed="rId3">
              <a:alphaModFix/>
            </a:blip>
            <a:srcRect b="0" l="0" r="0" t="0"/>
            <a:stretch/>
          </p:blipFill>
          <p:spPr>
            <a:xfrm>
              <a:off x="1022554" y="1051701"/>
              <a:ext cx="4365523" cy="5576716"/>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4"/>
          <p:cNvSpPr/>
          <p:nvPr/>
        </p:nvSpPr>
        <p:spPr>
          <a:xfrm>
            <a:off x="0" y="0"/>
            <a:ext cx="4404852" cy="6858000"/>
          </a:xfrm>
          <a:prstGeom prst="rect">
            <a:avLst/>
          </a:prstGeom>
          <a:blipFill rotWithShape="1">
            <a:blip r:embed="rId3">
              <a:alphaModFix/>
            </a:blip>
            <a:stretch>
              <a:fillRect b="0" l="0" r="0" t="0"/>
            </a:stretch>
          </a:blipFill>
          <a:ln cap="flat" cmpd="sng" w="12700">
            <a:solidFill>
              <a:schemeClr val="dk1"/>
            </a:solidFill>
            <a:prstDash val="solid"/>
            <a:miter lim="800000"/>
            <a:headEnd len="sm" w="sm" type="none"/>
            <a:tailEnd len="sm" w="sm" type="none"/>
          </a:ln>
          <a:effectLst>
            <a:outerShdw blurRad="50800" rotWithShape="0" algn="l" dir="2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accent1"/>
              </a:solidFill>
              <a:latin typeface="Public Sans"/>
              <a:ea typeface="Public Sans"/>
              <a:cs typeface="Public Sans"/>
              <a:sym typeface="Public Sans"/>
            </a:endParaRPr>
          </a:p>
        </p:txBody>
      </p:sp>
      <p:sp>
        <p:nvSpPr>
          <p:cNvPr id="105" name="Google Shape;105;p14"/>
          <p:cNvSpPr txBox="1"/>
          <p:nvPr/>
        </p:nvSpPr>
        <p:spPr>
          <a:xfrm>
            <a:off x="427910" y="246314"/>
            <a:ext cx="213851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lt1"/>
                </a:solidFill>
                <a:latin typeface="Libre Baskerville"/>
                <a:ea typeface="Libre Baskerville"/>
                <a:cs typeface="Libre Baskerville"/>
                <a:sym typeface="Libre Baskerville"/>
              </a:rPr>
              <a:t>Profile </a:t>
            </a:r>
            <a:endParaRPr/>
          </a:p>
          <a:p>
            <a:pPr indent="0" lvl="0" marL="0" marR="0" rtl="0" algn="l">
              <a:spcBef>
                <a:spcPts val="0"/>
              </a:spcBef>
              <a:spcAft>
                <a:spcPts val="0"/>
              </a:spcAft>
              <a:buNone/>
            </a:pPr>
            <a:r>
              <a:rPr b="1" lang="en-US" sz="4000">
                <a:solidFill>
                  <a:schemeClr val="lt1"/>
                </a:solidFill>
                <a:latin typeface="Libre Baskerville"/>
                <a:ea typeface="Libre Baskerville"/>
                <a:cs typeface="Libre Baskerville"/>
                <a:sym typeface="Libre Baskerville"/>
              </a:rPr>
              <a:t> </a:t>
            </a:r>
            <a:r>
              <a:rPr b="1" lang="en-US" sz="4000">
                <a:solidFill>
                  <a:srgbClr val="FFD966"/>
                </a:solidFill>
                <a:latin typeface="Libre Baskerville"/>
                <a:ea typeface="Libre Baskerville"/>
                <a:cs typeface="Libre Baskerville"/>
                <a:sym typeface="Libre Baskerville"/>
              </a:rPr>
              <a:t>Siswa</a:t>
            </a:r>
            <a:endParaRPr b="1" sz="4000">
              <a:solidFill>
                <a:srgbClr val="FFD966"/>
              </a:solidFill>
              <a:latin typeface="Libre Baskerville"/>
              <a:ea typeface="Libre Baskerville"/>
              <a:cs typeface="Libre Baskerville"/>
              <a:sym typeface="Libre Baskerville"/>
            </a:endParaRPr>
          </a:p>
        </p:txBody>
      </p:sp>
      <p:sp>
        <p:nvSpPr>
          <p:cNvPr id="106" name="Google Shape;106;p14"/>
          <p:cNvSpPr/>
          <p:nvPr/>
        </p:nvSpPr>
        <p:spPr>
          <a:xfrm>
            <a:off x="530942" y="1750141"/>
            <a:ext cx="2757950" cy="3433751"/>
          </a:xfrm>
          <a:prstGeom prst="rect">
            <a:avLst/>
          </a:prstGeom>
          <a:solidFill>
            <a:schemeClr val="l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Public Sans"/>
              <a:ea typeface="Public Sans"/>
              <a:cs typeface="Public Sans"/>
              <a:sym typeface="Public Sans"/>
            </a:endParaRPr>
          </a:p>
        </p:txBody>
      </p:sp>
      <p:pic>
        <p:nvPicPr>
          <p:cNvPr id="107" name="Google Shape;107;p14"/>
          <p:cNvPicPr preferRelativeResize="0"/>
          <p:nvPr/>
        </p:nvPicPr>
        <p:blipFill rotWithShape="1">
          <a:blip r:embed="rId4">
            <a:alphaModFix/>
          </a:blip>
          <a:srcRect b="0" l="0" r="0" t="0"/>
          <a:stretch/>
        </p:blipFill>
        <p:spPr>
          <a:xfrm>
            <a:off x="788383" y="1999339"/>
            <a:ext cx="2243067" cy="2990757"/>
          </a:xfrm>
          <a:prstGeom prst="rect">
            <a:avLst/>
          </a:prstGeom>
          <a:noFill/>
          <a:ln>
            <a:noFill/>
          </a:ln>
          <a:effectLst>
            <a:outerShdw blurRad="50800" rotWithShape="0" algn="br" dir="13500000" dist="38100">
              <a:srgbClr val="000000">
                <a:alpha val="40000"/>
              </a:srgbClr>
            </a:outerShdw>
          </a:effectLst>
        </p:spPr>
      </p:pic>
      <p:sp>
        <p:nvSpPr>
          <p:cNvPr id="108" name="Google Shape;108;p14"/>
          <p:cNvSpPr txBox="1"/>
          <p:nvPr/>
        </p:nvSpPr>
        <p:spPr>
          <a:xfrm>
            <a:off x="4994787" y="463857"/>
            <a:ext cx="623365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F3F3F"/>
                </a:solidFill>
                <a:latin typeface="Public Sans"/>
                <a:ea typeface="Public Sans"/>
                <a:cs typeface="Public Sans"/>
                <a:sym typeface="Public Sans"/>
              </a:rPr>
              <a:t>NOMOR INDUK SISWA</a:t>
            </a:r>
            <a:endParaRPr b="1" sz="2000">
              <a:solidFill>
                <a:srgbClr val="3F3F3F"/>
              </a:solidFill>
              <a:latin typeface="Public Sans"/>
              <a:ea typeface="Public Sans"/>
              <a:cs typeface="Public Sans"/>
              <a:sym typeface="Public Sans"/>
            </a:endParaRPr>
          </a:p>
        </p:txBody>
      </p:sp>
      <p:cxnSp>
        <p:nvCxnSpPr>
          <p:cNvPr id="109" name="Google Shape;109;p14"/>
          <p:cNvCxnSpPr/>
          <p:nvPr/>
        </p:nvCxnSpPr>
        <p:spPr>
          <a:xfrm>
            <a:off x="9419303" y="393291"/>
            <a:ext cx="0" cy="595887"/>
          </a:xfrm>
          <a:prstGeom prst="straightConnector1">
            <a:avLst/>
          </a:prstGeom>
          <a:noFill/>
          <a:ln cap="flat" cmpd="sng" w="12700">
            <a:solidFill>
              <a:schemeClr val="dk1"/>
            </a:solidFill>
            <a:prstDash val="solid"/>
            <a:miter lim="800000"/>
            <a:headEnd len="sm" w="sm" type="none"/>
            <a:tailEnd len="sm" w="sm" type="none"/>
          </a:ln>
        </p:spPr>
      </p:cxnSp>
      <p:sp>
        <p:nvSpPr>
          <p:cNvPr id="110" name="Google Shape;110;p14"/>
          <p:cNvSpPr txBox="1"/>
          <p:nvPr/>
        </p:nvSpPr>
        <p:spPr>
          <a:xfrm>
            <a:off x="9746225" y="447152"/>
            <a:ext cx="1892709"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Public Sans"/>
                <a:ea typeface="Public Sans"/>
                <a:cs typeface="Public Sans"/>
                <a:sym typeface="Public Sans"/>
              </a:rPr>
              <a:t>24036/2085.063</a:t>
            </a:r>
            <a:endParaRPr sz="1500">
              <a:solidFill>
                <a:schemeClr val="dk1"/>
              </a:solidFill>
              <a:latin typeface="Public Sans"/>
              <a:ea typeface="Public Sans"/>
              <a:cs typeface="Public Sans"/>
              <a:sym typeface="Public Sans"/>
            </a:endParaRPr>
          </a:p>
        </p:txBody>
      </p:sp>
      <p:sp>
        <p:nvSpPr>
          <p:cNvPr id="111" name="Google Shape;111;p14"/>
          <p:cNvSpPr txBox="1"/>
          <p:nvPr/>
        </p:nvSpPr>
        <p:spPr>
          <a:xfrm>
            <a:off x="4994787" y="1369698"/>
            <a:ext cx="61205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F3F3F"/>
                </a:solidFill>
                <a:latin typeface="Public Sans"/>
                <a:ea typeface="Public Sans"/>
                <a:cs typeface="Public Sans"/>
                <a:sym typeface="Public Sans"/>
              </a:rPr>
              <a:t>NAMA SISWA</a:t>
            </a:r>
            <a:endParaRPr b="1" sz="2000">
              <a:solidFill>
                <a:srgbClr val="3F3F3F"/>
              </a:solidFill>
              <a:latin typeface="Public Sans"/>
              <a:ea typeface="Public Sans"/>
              <a:cs typeface="Public Sans"/>
              <a:sym typeface="Public Sans"/>
            </a:endParaRPr>
          </a:p>
        </p:txBody>
      </p:sp>
      <p:cxnSp>
        <p:nvCxnSpPr>
          <p:cNvPr id="112" name="Google Shape;112;p14"/>
          <p:cNvCxnSpPr/>
          <p:nvPr/>
        </p:nvCxnSpPr>
        <p:spPr>
          <a:xfrm>
            <a:off x="9419303" y="1308162"/>
            <a:ext cx="0" cy="595887"/>
          </a:xfrm>
          <a:prstGeom prst="straightConnector1">
            <a:avLst/>
          </a:prstGeom>
          <a:noFill/>
          <a:ln cap="flat" cmpd="sng" w="12700">
            <a:solidFill>
              <a:schemeClr val="dk1"/>
            </a:solidFill>
            <a:prstDash val="solid"/>
            <a:miter lim="800000"/>
            <a:headEnd len="sm" w="sm" type="none"/>
            <a:tailEnd len="sm" w="sm" type="none"/>
          </a:ln>
        </p:spPr>
      </p:cxnSp>
      <p:sp>
        <p:nvSpPr>
          <p:cNvPr id="113" name="Google Shape;113;p14"/>
          <p:cNvSpPr txBox="1"/>
          <p:nvPr/>
        </p:nvSpPr>
        <p:spPr>
          <a:xfrm>
            <a:off x="9746224" y="1326948"/>
            <a:ext cx="22589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Public Sans"/>
                <a:ea typeface="Public Sans"/>
                <a:cs typeface="Public Sans"/>
                <a:sym typeface="Public Sans"/>
              </a:rPr>
              <a:t>Naufal Fatihul Ihsan</a:t>
            </a:r>
            <a:endParaRPr sz="1500">
              <a:solidFill>
                <a:schemeClr val="dk1"/>
              </a:solidFill>
              <a:latin typeface="Public Sans"/>
              <a:ea typeface="Public Sans"/>
              <a:cs typeface="Public Sans"/>
              <a:sym typeface="Public Sans"/>
            </a:endParaRPr>
          </a:p>
        </p:txBody>
      </p:sp>
      <p:sp>
        <p:nvSpPr>
          <p:cNvPr id="114" name="Google Shape;114;p14"/>
          <p:cNvSpPr txBox="1"/>
          <p:nvPr/>
        </p:nvSpPr>
        <p:spPr>
          <a:xfrm>
            <a:off x="4994787" y="2249494"/>
            <a:ext cx="61205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F3F3F"/>
                </a:solidFill>
                <a:latin typeface="Public Sans"/>
                <a:ea typeface="Public Sans"/>
                <a:cs typeface="Public Sans"/>
                <a:sym typeface="Public Sans"/>
              </a:rPr>
              <a:t>PROGRAM KEAHLIAN</a:t>
            </a:r>
            <a:endParaRPr b="1" sz="2000">
              <a:solidFill>
                <a:srgbClr val="3F3F3F"/>
              </a:solidFill>
              <a:latin typeface="Public Sans"/>
              <a:ea typeface="Public Sans"/>
              <a:cs typeface="Public Sans"/>
              <a:sym typeface="Public Sans"/>
            </a:endParaRPr>
          </a:p>
        </p:txBody>
      </p:sp>
      <p:sp>
        <p:nvSpPr>
          <p:cNvPr id="115" name="Google Shape;115;p14"/>
          <p:cNvSpPr txBox="1"/>
          <p:nvPr/>
        </p:nvSpPr>
        <p:spPr>
          <a:xfrm>
            <a:off x="4994787" y="5002039"/>
            <a:ext cx="61205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F3F3F"/>
                </a:solidFill>
                <a:latin typeface="Public Sans"/>
                <a:ea typeface="Public Sans"/>
                <a:cs typeface="Public Sans"/>
                <a:sym typeface="Public Sans"/>
              </a:rPr>
              <a:t>EMAIL</a:t>
            </a:r>
            <a:endParaRPr b="1" sz="2000">
              <a:solidFill>
                <a:srgbClr val="3F3F3F"/>
              </a:solidFill>
              <a:latin typeface="Public Sans"/>
              <a:ea typeface="Public Sans"/>
              <a:cs typeface="Public Sans"/>
              <a:sym typeface="Public Sans"/>
            </a:endParaRPr>
          </a:p>
        </p:txBody>
      </p:sp>
      <p:sp>
        <p:nvSpPr>
          <p:cNvPr id="116" name="Google Shape;116;p14"/>
          <p:cNvSpPr txBox="1"/>
          <p:nvPr/>
        </p:nvSpPr>
        <p:spPr>
          <a:xfrm>
            <a:off x="4994787" y="4020309"/>
            <a:ext cx="61205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F3F3F"/>
                </a:solidFill>
                <a:latin typeface="Public Sans"/>
                <a:ea typeface="Public Sans"/>
                <a:cs typeface="Public Sans"/>
                <a:sym typeface="Public Sans"/>
              </a:rPr>
              <a:t>NO. PONSEL</a:t>
            </a:r>
            <a:endParaRPr b="1" sz="2000">
              <a:solidFill>
                <a:srgbClr val="3F3F3F"/>
              </a:solidFill>
              <a:latin typeface="Public Sans"/>
              <a:ea typeface="Public Sans"/>
              <a:cs typeface="Public Sans"/>
              <a:sym typeface="Public Sans"/>
            </a:endParaRPr>
          </a:p>
        </p:txBody>
      </p:sp>
      <p:sp>
        <p:nvSpPr>
          <p:cNvPr id="117" name="Google Shape;117;p14"/>
          <p:cNvSpPr txBox="1"/>
          <p:nvPr/>
        </p:nvSpPr>
        <p:spPr>
          <a:xfrm>
            <a:off x="4994787" y="3094608"/>
            <a:ext cx="61205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F3F3F"/>
                </a:solidFill>
                <a:latin typeface="Public Sans"/>
                <a:ea typeface="Public Sans"/>
                <a:cs typeface="Public Sans"/>
                <a:sym typeface="Public Sans"/>
              </a:rPr>
              <a:t>TEMPAT, TANGGAL LAHIR</a:t>
            </a:r>
            <a:endParaRPr b="1" sz="2000">
              <a:solidFill>
                <a:srgbClr val="3F3F3F"/>
              </a:solidFill>
              <a:latin typeface="Public Sans"/>
              <a:ea typeface="Public Sans"/>
              <a:cs typeface="Public Sans"/>
              <a:sym typeface="Public Sans"/>
            </a:endParaRPr>
          </a:p>
        </p:txBody>
      </p:sp>
      <p:sp>
        <p:nvSpPr>
          <p:cNvPr id="118" name="Google Shape;118;p14"/>
          <p:cNvSpPr txBox="1"/>
          <p:nvPr/>
        </p:nvSpPr>
        <p:spPr>
          <a:xfrm>
            <a:off x="4994787" y="5867493"/>
            <a:ext cx="61205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F3F3F"/>
                </a:solidFill>
                <a:latin typeface="Public Sans"/>
                <a:ea typeface="Public Sans"/>
                <a:cs typeface="Public Sans"/>
                <a:sym typeface="Public Sans"/>
              </a:rPr>
              <a:t>SOCIAL MEDIA</a:t>
            </a:r>
            <a:endParaRPr b="1" sz="2000">
              <a:solidFill>
                <a:srgbClr val="3F3F3F"/>
              </a:solidFill>
              <a:latin typeface="Public Sans"/>
              <a:ea typeface="Public Sans"/>
              <a:cs typeface="Public Sans"/>
              <a:sym typeface="Public Sans"/>
            </a:endParaRPr>
          </a:p>
        </p:txBody>
      </p:sp>
      <p:cxnSp>
        <p:nvCxnSpPr>
          <p:cNvPr id="119" name="Google Shape;119;p14"/>
          <p:cNvCxnSpPr/>
          <p:nvPr/>
        </p:nvCxnSpPr>
        <p:spPr>
          <a:xfrm>
            <a:off x="9419303" y="2151605"/>
            <a:ext cx="0" cy="595887"/>
          </a:xfrm>
          <a:prstGeom prst="straightConnector1">
            <a:avLst/>
          </a:prstGeom>
          <a:noFill/>
          <a:ln cap="flat" cmpd="sng" w="12700">
            <a:solidFill>
              <a:schemeClr val="dk1"/>
            </a:solidFill>
            <a:prstDash val="solid"/>
            <a:miter lim="800000"/>
            <a:headEnd len="sm" w="sm" type="none"/>
            <a:tailEnd len="sm" w="sm" type="none"/>
          </a:ln>
        </p:spPr>
      </p:cxnSp>
      <p:cxnSp>
        <p:nvCxnSpPr>
          <p:cNvPr id="120" name="Google Shape;120;p14"/>
          <p:cNvCxnSpPr/>
          <p:nvPr/>
        </p:nvCxnSpPr>
        <p:spPr>
          <a:xfrm>
            <a:off x="9419303" y="2996719"/>
            <a:ext cx="0" cy="595887"/>
          </a:xfrm>
          <a:prstGeom prst="straightConnector1">
            <a:avLst/>
          </a:prstGeom>
          <a:noFill/>
          <a:ln cap="flat" cmpd="sng" w="12700">
            <a:solidFill>
              <a:schemeClr val="dk1"/>
            </a:solidFill>
            <a:prstDash val="solid"/>
            <a:miter lim="800000"/>
            <a:headEnd len="sm" w="sm" type="none"/>
            <a:tailEnd len="sm" w="sm" type="none"/>
          </a:ln>
        </p:spPr>
      </p:cxnSp>
      <p:cxnSp>
        <p:nvCxnSpPr>
          <p:cNvPr id="121" name="Google Shape;121;p14"/>
          <p:cNvCxnSpPr/>
          <p:nvPr/>
        </p:nvCxnSpPr>
        <p:spPr>
          <a:xfrm>
            <a:off x="9419303" y="3875199"/>
            <a:ext cx="0" cy="595887"/>
          </a:xfrm>
          <a:prstGeom prst="straightConnector1">
            <a:avLst/>
          </a:prstGeom>
          <a:noFill/>
          <a:ln cap="flat" cmpd="sng" w="12700">
            <a:solidFill>
              <a:schemeClr val="dk1"/>
            </a:solidFill>
            <a:prstDash val="solid"/>
            <a:miter lim="800000"/>
            <a:headEnd len="sm" w="sm" type="none"/>
            <a:tailEnd len="sm" w="sm" type="none"/>
          </a:ln>
        </p:spPr>
      </p:cxnSp>
      <p:cxnSp>
        <p:nvCxnSpPr>
          <p:cNvPr id="122" name="Google Shape;122;p14"/>
          <p:cNvCxnSpPr/>
          <p:nvPr/>
        </p:nvCxnSpPr>
        <p:spPr>
          <a:xfrm>
            <a:off x="9409471" y="4724395"/>
            <a:ext cx="0" cy="595887"/>
          </a:xfrm>
          <a:prstGeom prst="straightConnector1">
            <a:avLst/>
          </a:prstGeom>
          <a:noFill/>
          <a:ln cap="flat" cmpd="sng" w="12700">
            <a:solidFill>
              <a:schemeClr val="dk1"/>
            </a:solidFill>
            <a:prstDash val="solid"/>
            <a:miter lim="800000"/>
            <a:headEnd len="sm" w="sm" type="none"/>
            <a:tailEnd len="sm" w="sm" type="none"/>
          </a:ln>
        </p:spPr>
      </p:cxnSp>
      <p:cxnSp>
        <p:nvCxnSpPr>
          <p:cNvPr id="123" name="Google Shape;123;p14"/>
          <p:cNvCxnSpPr/>
          <p:nvPr/>
        </p:nvCxnSpPr>
        <p:spPr>
          <a:xfrm>
            <a:off x="9409471" y="5671716"/>
            <a:ext cx="0" cy="595887"/>
          </a:xfrm>
          <a:prstGeom prst="straightConnector1">
            <a:avLst/>
          </a:prstGeom>
          <a:noFill/>
          <a:ln cap="flat" cmpd="sng" w="12700">
            <a:solidFill>
              <a:schemeClr val="dk1"/>
            </a:solidFill>
            <a:prstDash val="solid"/>
            <a:miter lim="800000"/>
            <a:headEnd len="sm" w="sm" type="none"/>
            <a:tailEnd len="sm" w="sm" type="none"/>
          </a:ln>
        </p:spPr>
      </p:cxnSp>
      <p:sp>
        <p:nvSpPr>
          <p:cNvPr id="124" name="Google Shape;124;p14"/>
          <p:cNvSpPr txBox="1"/>
          <p:nvPr/>
        </p:nvSpPr>
        <p:spPr>
          <a:xfrm>
            <a:off x="9746225" y="2246691"/>
            <a:ext cx="225896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Public Sans"/>
                <a:ea typeface="Public Sans"/>
                <a:cs typeface="Public Sans"/>
                <a:sym typeface="Public Sans"/>
              </a:rPr>
              <a:t>Rekayasa Perangkat Lunak</a:t>
            </a:r>
            <a:endParaRPr sz="1500">
              <a:solidFill>
                <a:schemeClr val="dk1"/>
              </a:solidFill>
              <a:latin typeface="Public Sans"/>
              <a:ea typeface="Public Sans"/>
              <a:cs typeface="Public Sans"/>
              <a:sym typeface="Public Sans"/>
            </a:endParaRPr>
          </a:p>
        </p:txBody>
      </p:sp>
      <p:sp>
        <p:nvSpPr>
          <p:cNvPr id="125" name="Google Shape;125;p14"/>
          <p:cNvSpPr txBox="1"/>
          <p:nvPr/>
        </p:nvSpPr>
        <p:spPr>
          <a:xfrm>
            <a:off x="9746223" y="3125067"/>
            <a:ext cx="22589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Public Sans"/>
                <a:ea typeface="Public Sans"/>
                <a:cs typeface="Public Sans"/>
                <a:sym typeface="Public Sans"/>
              </a:rPr>
              <a:t>Batu, 26 Juli 2007</a:t>
            </a:r>
            <a:endParaRPr sz="1500">
              <a:solidFill>
                <a:schemeClr val="dk1"/>
              </a:solidFill>
              <a:latin typeface="Public Sans"/>
              <a:ea typeface="Public Sans"/>
              <a:cs typeface="Public Sans"/>
              <a:sym typeface="Public Sans"/>
            </a:endParaRPr>
          </a:p>
        </p:txBody>
      </p:sp>
      <p:sp>
        <p:nvSpPr>
          <p:cNvPr id="126" name="Google Shape;126;p14"/>
          <p:cNvSpPr txBox="1"/>
          <p:nvPr/>
        </p:nvSpPr>
        <p:spPr>
          <a:xfrm>
            <a:off x="9746222" y="4035698"/>
            <a:ext cx="22589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Public Sans"/>
                <a:ea typeface="Public Sans"/>
                <a:cs typeface="Public Sans"/>
                <a:sym typeface="Public Sans"/>
              </a:rPr>
              <a:t>087848955898</a:t>
            </a:r>
            <a:endParaRPr sz="1500">
              <a:solidFill>
                <a:schemeClr val="dk1"/>
              </a:solidFill>
              <a:latin typeface="Public Sans"/>
              <a:ea typeface="Public Sans"/>
              <a:cs typeface="Public Sans"/>
              <a:sym typeface="Public Sans"/>
            </a:endParaRPr>
          </a:p>
        </p:txBody>
      </p:sp>
      <p:sp>
        <p:nvSpPr>
          <p:cNvPr id="127" name="Google Shape;127;p14"/>
          <p:cNvSpPr txBox="1"/>
          <p:nvPr/>
        </p:nvSpPr>
        <p:spPr>
          <a:xfrm>
            <a:off x="9746222" y="4860727"/>
            <a:ext cx="22589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Public Sans"/>
                <a:ea typeface="Public Sans"/>
                <a:cs typeface="Public Sans"/>
                <a:sym typeface="Public Sans"/>
              </a:rPr>
              <a:t>nfatihulx@gmail.com</a:t>
            </a:r>
            <a:endParaRPr sz="1500">
              <a:solidFill>
                <a:schemeClr val="dk1"/>
              </a:solidFill>
              <a:latin typeface="Public Sans"/>
              <a:ea typeface="Public Sans"/>
              <a:cs typeface="Public Sans"/>
              <a:sym typeface="Public Sans"/>
            </a:endParaRPr>
          </a:p>
        </p:txBody>
      </p:sp>
      <p:sp>
        <p:nvSpPr>
          <p:cNvPr id="128" name="Google Shape;128;p14"/>
          <p:cNvSpPr txBox="1"/>
          <p:nvPr/>
        </p:nvSpPr>
        <p:spPr>
          <a:xfrm>
            <a:off x="9746222" y="5867493"/>
            <a:ext cx="225896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Public Sans"/>
                <a:ea typeface="Public Sans"/>
                <a:cs typeface="Public Sans"/>
                <a:sym typeface="Public Sans"/>
              </a:rPr>
              <a:t>Instagram : @nofuruu</a:t>
            </a:r>
            <a:endParaRPr sz="1500">
              <a:solidFill>
                <a:schemeClr val="dk1"/>
              </a:solidFill>
              <a:latin typeface="Public Sans"/>
              <a:ea typeface="Public Sans"/>
              <a:cs typeface="Public Sans"/>
              <a:sym typeface="Public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grpSp>
        <p:nvGrpSpPr>
          <p:cNvPr id="333" name="Google Shape;333;p32"/>
          <p:cNvGrpSpPr/>
          <p:nvPr/>
        </p:nvGrpSpPr>
        <p:grpSpPr>
          <a:xfrm>
            <a:off x="342195" y="741069"/>
            <a:ext cx="11507604" cy="5083729"/>
            <a:chOff x="438584" y="446101"/>
            <a:chExt cx="11507604" cy="5083729"/>
          </a:xfrm>
        </p:grpSpPr>
        <p:grpSp>
          <p:nvGrpSpPr>
            <p:cNvPr id="334" name="Google Shape;334;p32"/>
            <p:cNvGrpSpPr/>
            <p:nvPr/>
          </p:nvGrpSpPr>
          <p:grpSpPr>
            <a:xfrm>
              <a:off x="550607" y="446101"/>
              <a:ext cx="11395581" cy="4523276"/>
              <a:chOff x="454579" y="446101"/>
              <a:chExt cx="11491609" cy="4523276"/>
            </a:xfrm>
          </p:grpSpPr>
          <p:grpSp>
            <p:nvGrpSpPr>
              <p:cNvPr id="335" name="Google Shape;335;p32"/>
              <p:cNvGrpSpPr/>
              <p:nvPr/>
            </p:nvGrpSpPr>
            <p:grpSpPr>
              <a:xfrm>
                <a:off x="2317929" y="446101"/>
                <a:ext cx="9067884" cy="1276890"/>
                <a:chOff x="1982151" y="283586"/>
                <a:chExt cx="9067884" cy="1411606"/>
              </a:xfrm>
            </p:grpSpPr>
            <p:grpSp>
              <p:nvGrpSpPr>
                <p:cNvPr id="336" name="Google Shape;336;p32"/>
                <p:cNvGrpSpPr/>
                <p:nvPr/>
              </p:nvGrpSpPr>
              <p:grpSpPr>
                <a:xfrm>
                  <a:off x="1982151" y="283586"/>
                  <a:ext cx="8167908" cy="479959"/>
                  <a:chOff x="3100827" y="519949"/>
                  <a:chExt cx="7558800" cy="333604"/>
                </a:xfrm>
              </p:grpSpPr>
              <p:sp>
                <p:nvSpPr>
                  <p:cNvPr id="337" name="Google Shape;337;p32"/>
                  <p:cNvSpPr txBox="1"/>
                  <p:nvPr/>
                </p:nvSpPr>
                <p:spPr>
                  <a:xfrm>
                    <a:off x="3100827" y="519949"/>
                    <a:ext cx="7558800" cy="283800"/>
                  </a:xfrm>
                  <a:prstGeom prst="rect">
                    <a:avLst/>
                  </a:prstGeom>
                  <a:noFill/>
                  <a:ln>
                    <a:noFill/>
                  </a:ln>
                </p:spPr>
                <p:txBody>
                  <a:bodyPr anchorCtr="0" anchor="t" bIns="45700" lIns="91425" spcFirstLastPara="1" rIns="91425" wrap="square" tIns="45700">
                    <a:spAutoFit/>
                  </a:bodyPr>
                  <a:lstStyle/>
                  <a:p>
                    <a:pPr indent="0" lvl="0" marL="0" marR="0" rtl="0" algn="ctr">
                      <a:lnSpc>
                        <a:spcPct val="258666"/>
                      </a:lnSpc>
                      <a:spcBef>
                        <a:spcPts val="0"/>
                      </a:spcBef>
                      <a:spcAft>
                        <a:spcPts val="0"/>
                      </a:spcAft>
                      <a:buNone/>
                    </a:pPr>
                    <a:r>
                      <a:rPr b="1" lang="en-US" sz="1800">
                        <a:solidFill>
                          <a:srgbClr val="3F3F3F"/>
                        </a:solidFill>
                        <a:latin typeface="Public Sans"/>
                        <a:ea typeface="Public Sans"/>
                        <a:cs typeface="Public Sans"/>
                        <a:sym typeface="Public Sans"/>
                      </a:rPr>
                      <a:t>PENGGUNAAN FUNGSI HELPER BREADCRUMB</a:t>
                    </a:r>
                    <a:endParaRPr b="1" sz="1800">
                      <a:solidFill>
                        <a:srgbClr val="3F3F3F"/>
                      </a:solidFill>
                      <a:latin typeface="Public Sans"/>
                      <a:ea typeface="Public Sans"/>
                      <a:cs typeface="Public Sans"/>
                      <a:sym typeface="Public Sans"/>
                    </a:endParaRPr>
                  </a:p>
                </p:txBody>
              </p:sp>
              <p:cxnSp>
                <p:nvCxnSpPr>
                  <p:cNvPr id="338" name="Google Shape;338;p32"/>
                  <p:cNvCxnSpPr/>
                  <p:nvPr/>
                </p:nvCxnSpPr>
                <p:spPr>
                  <a:xfrm>
                    <a:off x="4348382" y="853553"/>
                    <a:ext cx="5063700" cy="0"/>
                  </a:xfrm>
                  <a:prstGeom prst="straightConnector1">
                    <a:avLst/>
                  </a:prstGeom>
                  <a:noFill/>
                  <a:ln cap="flat" cmpd="sng" w="12700">
                    <a:solidFill>
                      <a:schemeClr val="dk1"/>
                    </a:solidFill>
                    <a:prstDash val="solid"/>
                    <a:miter lim="800000"/>
                    <a:headEnd len="sm" w="sm" type="none"/>
                    <a:tailEnd len="sm" w="sm" type="none"/>
                  </a:ln>
                </p:spPr>
              </p:cxnSp>
            </p:grpSp>
            <p:sp>
              <p:nvSpPr>
                <p:cNvPr id="339" name="Google Shape;339;p32"/>
                <p:cNvSpPr txBox="1"/>
                <p:nvPr/>
              </p:nvSpPr>
              <p:spPr>
                <a:xfrm>
                  <a:off x="7166235" y="1252692"/>
                  <a:ext cx="3883800" cy="442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Public Sans"/>
                    <a:ea typeface="Public Sans"/>
                    <a:cs typeface="Public Sans"/>
                    <a:sym typeface="Public Sans"/>
                  </a:endParaRPr>
                </a:p>
              </p:txBody>
            </p:sp>
          </p:grpSp>
          <p:sp>
            <p:nvSpPr>
              <p:cNvPr id="340" name="Google Shape;340;p32"/>
              <p:cNvSpPr txBox="1"/>
              <p:nvPr/>
            </p:nvSpPr>
            <p:spPr>
              <a:xfrm>
                <a:off x="5590688" y="1440620"/>
                <a:ext cx="6355500" cy="3417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Public Sans"/>
                  <a:buNone/>
                </a:pPr>
                <a:r>
                  <a:rPr lang="en-US" sz="2400">
                    <a:solidFill>
                      <a:schemeClr val="dk1"/>
                    </a:solidFill>
                    <a:latin typeface="Public Sans"/>
                    <a:ea typeface="Public Sans"/>
                    <a:cs typeface="Public Sans"/>
                    <a:sym typeface="Public Sans"/>
                  </a:rPr>
                  <a:t>Jika fungsi </a:t>
                </a:r>
                <a:r>
                  <a:rPr lang="en-US" sz="1800">
                    <a:solidFill>
                      <a:schemeClr val="dk1"/>
                    </a:solidFill>
                    <a:latin typeface="Consolas"/>
                    <a:ea typeface="Consolas"/>
                    <a:cs typeface="Consolas"/>
                    <a:sym typeface="Consolas"/>
                  </a:rPr>
                  <a:t>getBreadCrumb</a:t>
                </a:r>
                <a:r>
                  <a:rPr lang="en-US" sz="2400">
                    <a:solidFill>
                      <a:schemeClr val="dk1"/>
                    </a:solidFill>
                    <a:latin typeface="Public Sans"/>
                    <a:ea typeface="Public Sans"/>
                    <a:cs typeface="Public Sans"/>
                    <a:sym typeface="Public Sans"/>
                  </a:rPr>
                  <a:t> </a:t>
                </a:r>
                <a:endParaRPr/>
              </a:p>
              <a:p>
                <a:pPr indent="0" lvl="0" marL="0" marR="0" rtl="0" algn="l">
                  <a:spcBef>
                    <a:spcPts val="0"/>
                  </a:spcBef>
                  <a:spcAft>
                    <a:spcPts val="0"/>
                  </a:spcAft>
                  <a:buClr>
                    <a:schemeClr val="dk1"/>
                  </a:buClr>
                  <a:buSzPts val="2400"/>
                  <a:buFont typeface="Public Sans"/>
                  <a:buNone/>
                </a:pPr>
                <a:r>
                  <a:rPr lang="en-US" sz="2400">
                    <a:solidFill>
                      <a:schemeClr val="dk1"/>
                    </a:solidFill>
                    <a:latin typeface="Public Sans"/>
                    <a:ea typeface="Public Sans"/>
                    <a:cs typeface="Public Sans"/>
                    <a:sym typeface="Public Sans"/>
                  </a:rPr>
                  <a:t>dipanggil pada form </a:t>
                </a:r>
                <a:r>
                  <a:rPr b="1" lang="en-US" sz="2400">
                    <a:solidFill>
                      <a:schemeClr val="dk1"/>
                    </a:solidFill>
                    <a:latin typeface="Public Sans"/>
                    <a:ea typeface="Public Sans"/>
                    <a:cs typeface="Public Sans"/>
                    <a:sym typeface="Public Sans"/>
                  </a:rPr>
                  <a:t>Profile</a:t>
                </a:r>
                <a:r>
                  <a:rPr lang="en-US" sz="2400">
                    <a:solidFill>
                      <a:schemeClr val="dk1"/>
                    </a:solidFill>
                    <a:latin typeface="Public Sans"/>
                    <a:ea typeface="Public Sans"/>
                    <a:cs typeface="Public Sans"/>
                    <a:sym typeface="Public Sans"/>
                  </a:rPr>
                  <a:t>, maka breadcrumb akan otomatis menampilkan urutan navigasi yang menunjukkan bahwa pengguna sedang berada pada halaman </a:t>
                </a:r>
                <a:r>
                  <a:rPr b="1" lang="en-US" sz="2400">
                    <a:solidFill>
                      <a:schemeClr val="dk1"/>
                    </a:solidFill>
                    <a:latin typeface="Public Sans"/>
                    <a:ea typeface="Public Sans"/>
                    <a:cs typeface="Public Sans"/>
                    <a:sym typeface="Public Sans"/>
                  </a:rPr>
                  <a:t>Profile</a:t>
                </a:r>
                <a:r>
                  <a:rPr lang="en-US" sz="2400">
                    <a:solidFill>
                      <a:schemeClr val="dk1"/>
                    </a:solidFill>
                    <a:latin typeface="Public Sans"/>
                    <a:ea typeface="Public Sans"/>
                    <a:cs typeface="Public Sans"/>
                    <a:sym typeface="Public Sans"/>
                  </a:rPr>
                  <a:t>. Dengan begitu, user dapat mengetahui posisi halaman yang sedang dibuka melalui tampilan breadcrumb tersebut.</a:t>
                </a:r>
                <a:endParaRPr sz="2100">
                  <a:solidFill>
                    <a:schemeClr val="dk1"/>
                  </a:solidFill>
                  <a:latin typeface="Public Sans"/>
                  <a:ea typeface="Public Sans"/>
                  <a:cs typeface="Public Sans"/>
                  <a:sym typeface="Public Sans"/>
                </a:endParaRPr>
              </a:p>
            </p:txBody>
          </p:sp>
          <p:pic>
            <p:nvPicPr>
              <p:cNvPr id="341" name="Google Shape;341;p32"/>
              <p:cNvPicPr preferRelativeResize="0"/>
              <p:nvPr/>
            </p:nvPicPr>
            <p:blipFill rotWithShape="1">
              <a:blip r:embed="rId3">
                <a:alphaModFix/>
              </a:blip>
              <a:srcRect b="0" l="0" r="0" t="0"/>
              <a:stretch/>
            </p:blipFill>
            <p:spPr>
              <a:xfrm>
                <a:off x="454579" y="1328170"/>
                <a:ext cx="4937727" cy="3641207"/>
              </a:xfrm>
              <a:prstGeom prst="rect">
                <a:avLst/>
              </a:prstGeom>
              <a:noFill/>
              <a:ln>
                <a:noFill/>
              </a:ln>
            </p:spPr>
          </p:pic>
        </p:grpSp>
        <p:sp>
          <p:nvSpPr>
            <p:cNvPr id="342" name="Google Shape;342;p32"/>
            <p:cNvSpPr txBox="1"/>
            <p:nvPr/>
          </p:nvSpPr>
          <p:spPr>
            <a:xfrm>
              <a:off x="438584" y="5006610"/>
              <a:ext cx="374012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Public Sans"/>
                  <a:ea typeface="Public Sans"/>
                  <a:cs typeface="Public Sans"/>
                  <a:sym typeface="Public Sans"/>
                </a:rPr>
                <a:t>Contoh Pemanggilan helper pada form profile.php </a:t>
              </a:r>
              <a:endParaRPr sz="1400">
                <a:solidFill>
                  <a:schemeClr val="dk1"/>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grpSp>
        <p:nvGrpSpPr>
          <p:cNvPr id="347" name="Google Shape;347;p33"/>
          <p:cNvGrpSpPr/>
          <p:nvPr/>
        </p:nvGrpSpPr>
        <p:grpSpPr>
          <a:xfrm>
            <a:off x="807212" y="236547"/>
            <a:ext cx="10577576" cy="6384906"/>
            <a:chOff x="807212" y="236547"/>
            <a:chExt cx="10577576" cy="6384906"/>
          </a:xfrm>
        </p:grpSpPr>
        <p:grpSp>
          <p:nvGrpSpPr>
            <p:cNvPr id="348" name="Google Shape;348;p33"/>
            <p:cNvGrpSpPr/>
            <p:nvPr/>
          </p:nvGrpSpPr>
          <p:grpSpPr>
            <a:xfrm>
              <a:off x="2929368" y="236547"/>
              <a:ext cx="8455420" cy="5586465"/>
              <a:chOff x="2593590" y="51922"/>
              <a:chExt cx="8455420" cy="6816810"/>
            </a:xfrm>
          </p:grpSpPr>
          <p:grpSp>
            <p:nvGrpSpPr>
              <p:cNvPr id="349" name="Google Shape;349;p33"/>
              <p:cNvGrpSpPr/>
              <p:nvPr/>
            </p:nvGrpSpPr>
            <p:grpSpPr>
              <a:xfrm>
                <a:off x="2593590" y="51922"/>
                <a:ext cx="6808274" cy="780797"/>
                <a:chOff x="3666670" y="358927"/>
                <a:chExt cx="6300560" cy="542707"/>
              </a:xfrm>
            </p:grpSpPr>
            <p:sp>
              <p:nvSpPr>
                <p:cNvPr id="350" name="Google Shape;350;p33"/>
                <p:cNvSpPr txBox="1"/>
                <p:nvPr/>
              </p:nvSpPr>
              <p:spPr>
                <a:xfrm>
                  <a:off x="3666670" y="358927"/>
                  <a:ext cx="6300560" cy="506690"/>
                </a:xfrm>
                <a:prstGeom prst="rect">
                  <a:avLst/>
                </a:prstGeom>
                <a:noFill/>
                <a:ln>
                  <a:noFill/>
                </a:ln>
              </p:spPr>
              <p:txBody>
                <a:bodyPr anchorCtr="0" anchor="t" bIns="45700" lIns="91425" spcFirstLastPara="1" rIns="91425" wrap="square" tIns="45700">
                  <a:spAutoFit/>
                </a:bodyPr>
                <a:lstStyle/>
                <a:p>
                  <a:pPr indent="0" lvl="0" marL="0" marR="0" rtl="0" algn="ctr">
                    <a:lnSpc>
                      <a:spcPct val="258666"/>
                    </a:lnSpc>
                    <a:spcBef>
                      <a:spcPts val="0"/>
                    </a:spcBef>
                    <a:spcAft>
                      <a:spcPts val="0"/>
                    </a:spcAft>
                    <a:buNone/>
                  </a:pPr>
                  <a:r>
                    <a:rPr b="1" lang="en-US" sz="1800">
                      <a:solidFill>
                        <a:srgbClr val="3F3F3F"/>
                      </a:solidFill>
                      <a:latin typeface="Public Sans"/>
                      <a:ea typeface="Public Sans"/>
                      <a:cs typeface="Public Sans"/>
                      <a:sym typeface="Public Sans"/>
                    </a:rPr>
                    <a:t>PEMBUATAN TEMPLATE/LAYOUT CODE DARI FORM ADMIN</a:t>
                  </a:r>
                  <a:endParaRPr b="1" sz="1800">
                    <a:solidFill>
                      <a:srgbClr val="3F3F3F"/>
                    </a:solidFill>
                    <a:latin typeface="Public Sans"/>
                    <a:ea typeface="Public Sans"/>
                    <a:cs typeface="Public Sans"/>
                    <a:sym typeface="Public Sans"/>
                  </a:endParaRPr>
                </a:p>
              </p:txBody>
            </p:sp>
            <p:cxnSp>
              <p:nvCxnSpPr>
                <p:cNvPr id="351" name="Google Shape;351;p33"/>
                <p:cNvCxnSpPr/>
                <p:nvPr/>
              </p:nvCxnSpPr>
              <p:spPr>
                <a:xfrm>
                  <a:off x="4285131" y="901634"/>
                  <a:ext cx="5063613" cy="0"/>
                </a:xfrm>
                <a:prstGeom prst="straightConnector1">
                  <a:avLst/>
                </a:prstGeom>
                <a:noFill/>
                <a:ln cap="flat" cmpd="sng" w="12700">
                  <a:solidFill>
                    <a:schemeClr val="dk1"/>
                  </a:solidFill>
                  <a:prstDash val="solid"/>
                  <a:miter lim="800000"/>
                  <a:headEnd len="sm" w="sm" type="none"/>
                  <a:tailEnd len="sm" w="sm" type="none"/>
                </a:ln>
              </p:spPr>
            </p:cxnSp>
          </p:grpSp>
          <p:sp>
            <p:nvSpPr>
              <p:cNvPr id="352" name="Google Shape;352;p33"/>
              <p:cNvSpPr txBox="1"/>
              <p:nvPr/>
            </p:nvSpPr>
            <p:spPr>
              <a:xfrm>
                <a:off x="5120193" y="1122660"/>
                <a:ext cx="5928817" cy="57460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ublic Sans"/>
                    <a:ea typeface="Public Sans"/>
                    <a:cs typeface="Public Sans"/>
                    <a:sym typeface="Public Sans"/>
                  </a:rPr>
                  <a:t>File </a:t>
                </a:r>
                <a:r>
                  <a:rPr b="1" lang="en-US" sz="2000">
                    <a:solidFill>
                      <a:schemeClr val="dk1"/>
                    </a:solidFill>
                    <a:latin typeface="Public Sans"/>
                    <a:ea typeface="Public Sans"/>
                    <a:cs typeface="Public Sans"/>
                    <a:sym typeface="Public Sans"/>
                  </a:rPr>
                  <a:t>index.php</a:t>
                </a:r>
                <a:r>
                  <a:rPr lang="en-US" sz="2000">
                    <a:solidFill>
                      <a:schemeClr val="dk1"/>
                    </a:solidFill>
                    <a:latin typeface="Public Sans"/>
                    <a:ea typeface="Public Sans"/>
                    <a:cs typeface="Public Sans"/>
                    <a:sym typeface="Public Sans"/>
                  </a:rPr>
                  <a:t> pada proyek ini berfungsi sebagai </a:t>
                </a:r>
                <a:r>
                  <a:rPr b="1" lang="en-US" sz="2000">
                    <a:solidFill>
                      <a:schemeClr val="dk1"/>
                    </a:solidFill>
                    <a:latin typeface="Public Sans"/>
                    <a:ea typeface="Public Sans"/>
                    <a:cs typeface="Public Sans"/>
                    <a:sym typeface="Public Sans"/>
                  </a:rPr>
                  <a:t>layout utama (main layout)</a:t>
                </a:r>
                <a:r>
                  <a:rPr lang="en-US" sz="2000">
                    <a:solidFill>
                      <a:schemeClr val="dk1"/>
                    </a:solidFill>
                    <a:latin typeface="Public Sans"/>
                    <a:ea typeface="Public Sans"/>
                    <a:cs typeface="Public Sans"/>
                    <a:sym typeface="Public Sans"/>
                  </a:rPr>
                  <a:t> yang digunakan untuk mengatur struktur tampilan halaman web, seperti penempatan sidebar, navbar, dan footer agar konsisten pada setiap halaman. Layout ini nantinya akan dipanggil oleh setiap controller ketika menampilkan halaman tertentu, dengan membawa konten dinamis melalui variabel </a:t>
                </a:r>
                <a:endParaRPr/>
              </a:p>
              <a:p>
                <a:pPr indent="0" lvl="0" marL="0" marR="0" rtl="0" algn="l">
                  <a:spcBef>
                    <a:spcPts val="0"/>
                  </a:spcBef>
                  <a:spcAft>
                    <a:spcPts val="0"/>
                  </a:spcAft>
                  <a:buNone/>
                </a:pPr>
                <a:r>
                  <a:rPr b="1" lang="en-US" sz="2000">
                    <a:solidFill>
                      <a:schemeClr val="dk1"/>
                    </a:solidFill>
                    <a:latin typeface="Consolas"/>
                    <a:ea typeface="Consolas"/>
                    <a:cs typeface="Consolas"/>
                    <a:sym typeface="Consolas"/>
                  </a:rPr>
                  <a:t>&lt;?= view($content) ?&gt;</a:t>
                </a:r>
                <a:r>
                  <a:rPr lang="en-US" sz="2000">
                    <a:solidFill>
                      <a:schemeClr val="dk1"/>
                    </a:solidFill>
                    <a:latin typeface="Public Sans"/>
                    <a:ea typeface="Public Sans"/>
                    <a:cs typeface="Public Sans"/>
                    <a:sym typeface="Public Sans"/>
                  </a:rPr>
                  <a:t>.</a:t>
                </a:r>
                <a:endParaRPr/>
              </a:p>
              <a:p>
                <a:pPr indent="0" lvl="0" marL="0" marR="0" rtl="0" algn="l">
                  <a:spcBef>
                    <a:spcPts val="0"/>
                  </a:spcBef>
                  <a:spcAft>
                    <a:spcPts val="0"/>
                  </a:spcAft>
                  <a:buNone/>
                </a:pPr>
                <a:r>
                  <a:t/>
                </a:r>
                <a:endParaRPr sz="2000">
                  <a:solidFill>
                    <a:schemeClr val="dk1"/>
                  </a:solidFill>
                  <a:latin typeface="Public Sans"/>
                  <a:ea typeface="Public Sans"/>
                  <a:cs typeface="Public Sans"/>
                  <a:sym typeface="Public Sans"/>
                </a:endParaRPr>
              </a:p>
              <a:p>
                <a:pPr indent="0" lvl="0" marL="0" marR="0" rtl="0" algn="l">
                  <a:spcBef>
                    <a:spcPts val="0"/>
                  </a:spcBef>
                  <a:spcAft>
                    <a:spcPts val="0"/>
                  </a:spcAft>
                  <a:buNone/>
                </a:pPr>
                <a:r>
                  <a:rPr lang="en-US" sz="2000">
                    <a:solidFill>
                      <a:schemeClr val="dk1"/>
                    </a:solidFill>
                    <a:latin typeface="Public Sans"/>
                    <a:ea typeface="Public Sans"/>
                    <a:cs typeface="Public Sans"/>
                    <a:sym typeface="Public Sans"/>
                  </a:rPr>
                  <a:t>Di dalam layout ini juga dilakukan proses </a:t>
                </a:r>
                <a:r>
                  <a:rPr b="1" lang="en-US" sz="2000">
                    <a:solidFill>
                      <a:schemeClr val="dk1"/>
                    </a:solidFill>
                    <a:latin typeface="Public Sans"/>
                    <a:ea typeface="Public Sans"/>
                    <a:cs typeface="Public Sans"/>
                    <a:sym typeface="Public Sans"/>
                  </a:rPr>
                  <a:t>include</a:t>
                </a:r>
                <a:r>
                  <a:rPr lang="en-US" sz="2000">
                    <a:solidFill>
                      <a:schemeClr val="dk1"/>
                    </a:solidFill>
                    <a:latin typeface="Public Sans"/>
                    <a:ea typeface="Public Sans"/>
                    <a:cs typeface="Public Sans"/>
                    <a:sym typeface="Public Sans"/>
                  </a:rPr>
                  <a:t> terhadap file CSS hasil instalasi </a:t>
                </a:r>
                <a:r>
                  <a:rPr i="1" lang="en-US" sz="2000">
                    <a:solidFill>
                      <a:schemeClr val="dk1"/>
                    </a:solidFill>
                    <a:latin typeface="Public Sans"/>
                    <a:ea typeface="Public Sans"/>
                    <a:cs typeface="Public Sans"/>
                    <a:sym typeface="Public Sans"/>
                  </a:rPr>
                  <a:t>framework</a:t>
                </a:r>
                <a:r>
                  <a:rPr lang="en-US" sz="2000">
                    <a:solidFill>
                      <a:schemeClr val="dk1"/>
                    </a:solidFill>
                    <a:latin typeface="Public Sans"/>
                    <a:ea typeface="Public Sans"/>
                    <a:cs typeface="Public Sans"/>
                    <a:sym typeface="Public Sans"/>
                  </a:rPr>
                  <a:t> dan </a:t>
                </a:r>
                <a:r>
                  <a:rPr i="1" lang="en-US" sz="2000">
                    <a:solidFill>
                      <a:schemeClr val="dk1"/>
                    </a:solidFill>
                    <a:latin typeface="Public Sans"/>
                    <a:ea typeface="Public Sans"/>
                    <a:cs typeface="Public Sans"/>
                    <a:sym typeface="Public Sans"/>
                  </a:rPr>
                  <a:t>plugin</a:t>
                </a:r>
                <a:r>
                  <a:rPr lang="en-US" sz="2000">
                    <a:solidFill>
                      <a:schemeClr val="dk1"/>
                    </a:solidFill>
                    <a:latin typeface="Public Sans"/>
                    <a:ea typeface="Public Sans"/>
                    <a:cs typeface="Public Sans"/>
                    <a:sym typeface="Public Sans"/>
                  </a:rPr>
                  <a:t> pendukung (misalnya Bootstrap, Tailwind, atau DataTables), sehingga styling dapat diterapkan secara global pada seluruh halaman.</a:t>
                </a:r>
                <a:endParaRPr/>
              </a:p>
            </p:txBody>
          </p:sp>
        </p:grpSp>
        <p:pic>
          <p:nvPicPr>
            <p:cNvPr id="353" name="Google Shape;353;p33"/>
            <p:cNvPicPr preferRelativeResize="0"/>
            <p:nvPr/>
          </p:nvPicPr>
          <p:blipFill rotWithShape="1">
            <a:blip r:embed="rId3">
              <a:alphaModFix/>
            </a:blip>
            <a:srcRect b="0" l="0" r="0" t="0"/>
            <a:stretch/>
          </p:blipFill>
          <p:spPr>
            <a:xfrm>
              <a:off x="807212" y="1114031"/>
              <a:ext cx="4453045" cy="5507422"/>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grpSp>
        <p:nvGrpSpPr>
          <p:cNvPr id="358" name="Google Shape;358;p34"/>
          <p:cNvGrpSpPr/>
          <p:nvPr/>
        </p:nvGrpSpPr>
        <p:grpSpPr>
          <a:xfrm>
            <a:off x="806245" y="783066"/>
            <a:ext cx="10579510" cy="5291867"/>
            <a:chOff x="806245" y="236547"/>
            <a:chExt cx="10579510" cy="5291867"/>
          </a:xfrm>
        </p:grpSpPr>
        <p:grpSp>
          <p:nvGrpSpPr>
            <p:cNvPr id="359" name="Google Shape;359;p34"/>
            <p:cNvGrpSpPr/>
            <p:nvPr/>
          </p:nvGrpSpPr>
          <p:grpSpPr>
            <a:xfrm>
              <a:off x="3597666" y="236547"/>
              <a:ext cx="7788089" cy="5291867"/>
              <a:chOff x="3261888" y="51922"/>
              <a:chExt cx="7788089" cy="6457333"/>
            </a:xfrm>
          </p:grpSpPr>
          <p:grpSp>
            <p:nvGrpSpPr>
              <p:cNvPr id="360" name="Google Shape;360;p34"/>
              <p:cNvGrpSpPr/>
              <p:nvPr/>
            </p:nvGrpSpPr>
            <p:grpSpPr>
              <a:xfrm>
                <a:off x="3261888" y="51922"/>
                <a:ext cx="5471651" cy="780797"/>
                <a:chOff x="4285131" y="358927"/>
                <a:chExt cx="5063613" cy="542707"/>
              </a:xfrm>
            </p:grpSpPr>
            <p:sp>
              <p:nvSpPr>
                <p:cNvPr id="361" name="Google Shape;361;p34"/>
                <p:cNvSpPr txBox="1"/>
                <p:nvPr/>
              </p:nvSpPr>
              <p:spPr>
                <a:xfrm>
                  <a:off x="5371165" y="358927"/>
                  <a:ext cx="2891564" cy="506690"/>
                </a:xfrm>
                <a:prstGeom prst="rect">
                  <a:avLst/>
                </a:prstGeom>
                <a:noFill/>
                <a:ln>
                  <a:noFill/>
                </a:ln>
              </p:spPr>
              <p:txBody>
                <a:bodyPr anchorCtr="0" anchor="t" bIns="45700" lIns="91425" spcFirstLastPara="1" rIns="91425" wrap="square" tIns="45700">
                  <a:spAutoFit/>
                </a:bodyPr>
                <a:lstStyle/>
                <a:p>
                  <a:pPr indent="0" lvl="0" marL="0" marR="0" rtl="0" algn="ctr">
                    <a:lnSpc>
                      <a:spcPct val="258666"/>
                    </a:lnSpc>
                    <a:spcBef>
                      <a:spcPts val="0"/>
                    </a:spcBef>
                    <a:spcAft>
                      <a:spcPts val="0"/>
                    </a:spcAft>
                    <a:buNone/>
                  </a:pPr>
                  <a:r>
                    <a:rPr b="1" lang="en-US" sz="1800">
                      <a:solidFill>
                        <a:srgbClr val="3F3F3F"/>
                      </a:solidFill>
                      <a:latin typeface="Public Sans"/>
                      <a:ea typeface="Public Sans"/>
                      <a:cs typeface="Public Sans"/>
                      <a:sym typeface="Public Sans"/>
                    </a:rPr>
                    <a:t>FUNGSI HELPER SIDEBAR</a:t>
                  </a:r>
                  <a:endParaRPr b="1" sz="1800">
                    <a:solidFill>
                      <a:srgbClr val="3F3F3F"/>
                    </a:solidFill>
                    <a:latin typeface="Public Sans"/>
                    <a:ea typeface="Public Sans"/>
                    <a:cs typeface="Public Sans"/>
                    <a:sym typeface="Public Sans"/>
                  </a:endParaRPr>
                </a:p>
              </p:txBody>
            </p:sp>
            <p:cxnSp>
              <p:nvCxnSpPr>
                <p:cNvPr id="362" name="Google Shape;362;p34"/>
                <p:cNvCxnSpPr/>
                <p:nvPr/>
              </p:nvCxnSpPr>
              <p:spPr>
                <a:xfrm>
                  <a:off x="4285131" y="901634"/>
                  <a:ext cx="5063613" cy="0"/>
                </a:xfrm>
                <a:prstGeom prst="straightConnector1">
                  <a:avLst/>
                </a:prstGeom>
                <a:noFill/>
                <a:ln cap="flat" cmpd="sng" w="12700">
                  <a:solidFill>
                    <a:schemeClr val="dk1"/>
                  </a:solidFill>
                  <a:prstDash val="solid"/>
                  <a:miter lim="800000"/>
                  <a:headEnd len="sm" w="sm" type="none"/>
                  <a:tailEnd len="sm" w="sm" type="none"/>
                </a:ln>
              </p:spPr>
            </p:cxnSp>
          </p:grpSp>
          <p:sp>
            <p:nvSpPr>
              <p:cNvPr id="363" name="Google Shape;363;p34"/>
              <p:cNvSpPr txBox="1"/>
              <p:nvPr/>
            </p:nvSpPr>
            <p:spPr>
              <a:xfrm>
                <a:off x="7166235" y="1138741"/>
                <a:ext cx="3883742" cy="53705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ublic Sans"/>
                    <a:ea typeface="Public Sans"/>
                    <a:cs typeface="Public Sans"/>
                    <a:sym typeface="Public Sans"/>
                  </a:rPr>
                  <a:t>Fungsi </a:t>
                </a:r>
                <a:r>
                  <a:rPr b="1" lang="en-US" sz="2000">
                    <a:solidFill>
                      <a:schemeClr val="dk1"/>
                    </a:solidFill>
                    <a:latin typeface="Public Sans"/>
                    <a:ea typeface="Public Sans"/>
                    <a:cs typeface="Public Sans"/>
                    <a:sym typeface="Public Sans"/>
                  </a:rPr>
                  <a:t>getSidebar()</a:t>
                </a:r>
                <a:r>
                  <a:rPr lang="en-US" sz="2000">
                    <a:solidFill>
                      <a:schemeClr val="dk1"/>
                    </a:solidFill>
                    <a:latin typeface="Public Sans"/>
                    <a:ea typeface="Public Sans"/>
                    <a:cs typeface="Public Sans"/>
                    <a:sym typeface="Public Sans"/>
                  </a:rPr>
                  <a:t> digunakan untuk memanggil model </a:t>
                </a:r>
                <a:r>
                  <a:rPr b="1" lang="en-US" sz="2000">
                    <a:solidFill>
                      <a:schemeClr val="dk1"/>
                    </a:solidFill>
                    <a:latin typeface="Public Sans"/>
                    <a:ea typeface="Public Sans"/>
                    <a:cs typeface="Public Sans"/>
                    <a:sym typeface="Public Sans"/>
                  </a:rPr>
                  <a:t>Master_Menu</a:t>
                </a:r>
                <a:r>
                  <a:rPr lang="en-US" sz="2000">
                    <a:solidFill>
                      <a:schemeClr val="dk1"/>
                    </a:solidFill>
                    <a:latin typeface="Public Sans"/>
                    <a:ea typeface="Public Sans"/>
                    <a:cs typeface="Public Sans"/>
                    <a:sym typeface="Public Sans"/>
                  </a:rPr>
                  <a:t>, mengambil data menu yang sudah disusun dalam bentuk tree (parent–submenu) melalui method </a:t>
                </a:r>
                <a:r>
                  <a:rPr b="1" lang="en-US" sz="2000">
                    <a:solidFill>
                      <a:schemeClr val="dk1"/>
                    </a:solidFill>
                    <a:latin typeface="Public Sans"/>
                    <a:ea typeface="Public Sans"/>
                    <a:cs typeface="Public Sans"/>
                    <a:sym typeface="Public Sans"/>
                  </a:rPr>
                  <a:t>getMenuTree</a:t>
                </a:r>
                <a:r>
                  <a:rPr lang="en-US" sz="2000">
                    <a:solidFill>
                      <a:schemeClr val="dk1"/>
                    </a:solidFill>
                    <a:latin typeface="Public Sans"/>
                    <a:ea typeface="Public Sans"/>
                    <a:cs typeface="Public Sans"/>
                    <a:sym typeface="Public Sans"/>
                  </a:rPr>
                  <a:t>(), lalu mengirimkan dataa tersebut ke view sidebar (admin/template/sidebar). Fungsi ini membuat sidebar dapat ditampilkan secara dinamis berdasarkan data menu di database.</a:t>
                </a:r>
                <a:endParaRPr/>
              </a:p>
            </p:txBody>
          </p:sp>
        </p:grpSp>
        <p:pic>
          <p:nvPicPr>
            <p:cNvPr id="364" name="Google Shape;364;p34"/>
            <p:cNvPicPr preferRelativeResize="0"/>
            <p:nvPr/>
          </p:nvPicPr>
          <p:blipFill rotWithShape="1">
            <a:blip r:embed="rId3">
              <a:alphaModFix/>
            </a:blip>
            <a:srcRect b="0" l="0" r="0" t="0"/>
            <a:stretch/>
          </p:blipFill>
          <p:spPr>
            <a:xfrm>
              <a:off x="806245" y="1127209"/>
              <a:ext cx="6587613" cy="3444791"/>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grpSp>
        <p:nvGrpSpPr>
          <p:cNvPr id="369" name="Google Shape;369;p35"/>
          <p:cNvGrpSpPr/>
          <p:nvPr/>
        </p:nvGrpSpPr>
        <p:grpSpPr>
          <a:xfrm>
            <a:off x="315843" y="370563"/>
            <a:ext cx="11560314" cy="6116874"/>
            <a:chOff x="631686" y="236547"/>
            <a:chExt cx="11560314" cy="6116874"/>
          </a:xfrm>
        </p:grpSpPr>
        <p:pic>
          <p:nvPicPr>
            <p:cNvPr id="370" name="Google Shape;370;p35"/>
            <p:cNvPicPr preferRelativeResize="0"/>
            <p:nvPr/>
          </p:nvPicPr>
          <p:blipFill rotWithShape="1">
            <a:blip r:embed="rId3">
              <a:alphaModFix/>
            </a:blip>
            <a:srcRect b="0" l="0" r="0" t="0"/>
            <a:stretch/>
          </p:blipFill>
          <p:spPr>
            <a:xfrm>
              <a:off x="631686" y="1028886"/>
              <a:ext cx="6496701" cy="5211096"/>
            </a:xfrm>
            <a:prstGeom prst="rect">
              <a:avLst/>
            </a:prstGeom>
            <a:noFill/>
            <a:ln>
              <a:noFill/>
            </a:ln>
          </p:spPr>
        </p:pic>
        <p:grpSp>
          <p:nvGrpSpPr>
            <p:cNvPr id="371" name="Google Shape;371;p35"/>
            <p:cNvGrpSpPr/>
            <p:nvPr/>
          </p:nvGrpSpPr>
          <p:grpSpPr>
            <a:xfrm>
              <a:off x="3597667" y="236547"/>
              <a:ext cx="8594333" cy="6116874"/>
              <a:chOff x="3597667" y="236547"/>
              <a:chExt cx="8594333" cy="6116874"/>
            </a:xfrm>
          </p:grpSpPr>
          <p:grpSp>
            <p:nvGrpSpPr>
              <p:cNvPr id="372" name="Google Shape;372;p35"/>
              <p:cNvGrpSpPr/>
              <p:nvPr/>
            </p:nvGrpSpPr>
            <p:grpSpPr>
              <a:xfrm>
                <a:off x="3597667" y="236547"/>
                <a:ext cx="7788088" cy="1389094"/>
                <a:chOff x="3261889" y="51922"/>
                <a:chExt cx="7788088" cy="1695024"/>
              </a:xfrm>
            </p:grpSpPr>
            <p:grpSp>
              <p:nvGrpSpPr>
                <p:cNvPr id="373" name="Google Shape;373;p35"/>
                <p:cNvGrpSpPr/>
                <p:nvPr/>
              </p:nvGrpSpPr>
              <p:grpSpPr>
                <a:xfrm>
                  <a:off x="3261889" y="51922"/>
                  <a:ext cx="5471652" cy="780797"/>
                  <a:chOff x="4285131" y="358927"/>
                  <a:chExt cx="5063613" cy="542707"/>
                </a:xfrm>
              </p:grpSpPr>
              <p:sp>
                <p:nvSpPr>
                  <p:cNvPr id="374" name="Google Shape;374;p35"/>
                  <p:cNvSpPr txBox="1"/>
                  <p:nvPr/>
                </p:nvSpPr>
                <p:spPr>
                  <a:xfrm>
                    <a:off x="5239135" y="358927"/>
                    <a:ext cx="3155620" cy="506690"/>
                  </a:xfrm>
                  <a:prstGeom prst="rect">
                    <a:avLst/>
                  </a:prstGeom>
                  <a:noFill/>
                  <a:ln>
                    <a:noFill/>
                  </a:ln>
                </p:spPr>
                <p:txBody>
                  <a:bodyPr anchorCtr="0" anchor="t" bIns="45700" lIns="91425" spcFirstLastPara="1" rIns="91425" wrap="square" tIns="45700">
                    <a:spAutoFit/>
                  </a:bodyPr>
                  <a:lstStyle/>
                  <a:p>
                    <a:pPr indent="0" lvl="0" marL="0" marR="0" rtl="0" algn="ctr">
                      <a:lnSpc>
                        <a:spcPct val="258666"/>
                      </a:lnSpc>
                      <a:spcBef>
                        <a:spcPts val="0"/>
                      </a:spcBef>
                      <a:spcAft>
                        <a:spcPts val="0"/>
                      </a:spcAft>
                      <a:buNone/>
                    </a:pPr>
                    <a:r>
                      <a:rPr b="1" lang="en-US" sz="1800">
                        <a:solidFill>
                          <a:srgbClr val="3F3F3F"/>
                        </a:solidFill>
                        <a:latin typeface="Public Sans"/>
                        <a:ea typeface="Public Sans"/>
                        <a:cs typeface="Public Sans"/>
                        <a:sym typeface="Public Sans"/>
                      </a:rPr>
                      <a:t>TAMPILAN &amp; KODE SIDEBAR</a:t>
                    </a:r>
                    <a:endParaRPr b="1" sz="1800">
                      <a:solidFill>
                        <a:srgbClr val="3F3F3F"/>
                      </a:solidFill>
                      <a:latin typeface="Public Sans"/>
                      <a:ea typeface="Public Sans"/>
                      <a:cs typeface="Public Sans"/>
                      <a:sym typeface="Public Sans"/>
                    </a:endParaRPr>
                  </a:p>
                </p:txBody>
              </p:sp>
              <p:cxnSp>
                <p:nvCxnSpPr>
                  <p:cNvPr id="375" name="Google Shape;375;p35"/>
                  <p:cNvCxnSpPr/>
                  <p:nvPr/>
                </p:nvCxnSpPr>
                <p:spPr>
                  <a:xfrm>
                    <a:off x="4285131" y="901634"/>
                    <a:ext cx="5063613" cy="0"/>
                  </a:xfrm>
                  <a:prstGeom prst="straightConnector1">
                    <a:avLst/>
                  </a:prstGeom>
                  <a:noFill/>
                  <a:ln cap="flat" cmpd="sng" w="12700">
                    <a:solidFill>
                      <a:schemeClr val="dk1"/>
                    </a:solidFill>
                    <a:prstDash val="solid"/>
                    <a:miter lim="800000"/>
                    <a:headEnd len="sm" w="sm" type="none"/>
                    <a:tailEnd len="sm" w="sm" type="none"/>
                  </a:ln>
                </p:spPr>
              </p:cxnSp>
            </p:grpSp>
            <p:sp>
              <p:nvSpPr>
                <p:cNvPr id="376" name="Google Shape;376;p35"/>
                <p:cNvSpPr txBox="1"/>
                <p:nvPr/>
              </p:nvSpPr>
              <p:spPr>
                <a:xfrm>
                  <a:off x="7166235" y="1258717"/>
                  <a:ext cx="3883742" cy="4882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Public Sans"/>
                    <a:ea typeface="Public Sans"/>
                    <a:cs typeface="Public Sans"/>
                    <a:sym typeface="Public Sans"/>
                  </a:endParaRPr>
                </a:p>
              </p:txBody>
            </p:sp>
          </p:grpSp>
          <p:sp>
            <p:nvSpPr>
              <p:cNvPr id="377" name="Google Shape;377;p35"/>
              <p:cNvSpPr txBox="1"/>
              <p:nvPr/>
            </p:nvSpPr>
            <p:spPr>
              <a:xfrm>
                <a:off x="7354529" y="1028886"/>
                <a:ext cx="4837471" cy="53245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700"/>
                  <a:buFont typeface="Public Sans"/>
                  <a:buNone/>
                </a:pPr>
                <a:r>
                  <a:rPr lang="en-US" sz="1700">
                    <a:solidFill>
                      <a:schemeClr val="dk1"/>
                    </a:solidFill>
                    <a:latin typeface="Public Sans"/>
                    <a:ea typeface="Public Sans"/>
                    <a:cs typeface="Public Sans"/>
                    <a:sym typeface="Public Sans"/>
                  </a:rPr>
                  <a:t>Kode ini dipakai untuk membuat menu di bagian sidebar secara otomatis, berdasarkan data menu yang diambil dari database.</a:t>
                </a:r>
                <a:endParaRPr/>
              </a:p>
              <a:p>
                <a:pPr indent="0" lvl="0" marL="0" marR="0" rtl="0" algn="l">
                  <a:spcBef>
                    <a:spcPts val="0"/>
                  </a:spcBef>
                  <a:spcAft>
                    <a:spcPts val="0"/>
                  </a:spcAft>
                  <a:buClr>
                    <a:schemeClr val="dk1"/>
                  </a:buClr>
                  <a:buSzPts val="1700"/>
                  <a:buFont typeface="Public Sans"/>
                  <a:buNone/>
                </a:pPr>
                <a:r>
                  <a:rPr lang="en-US" sz="1700">
                    <a:solidFill>
                      <a:schemeClr val="dk1"/>
                    </a:solidFill>
                    <a:latin typeface="Public Sans"/>
                    <a:ea typeface="Public Sans"/>
                    <a:cs typeface="Public Sans"/>
                    <a:sym typeface="Public Sans"/>
                  </a:rPr>
                  <a:t>Cara kerjanya:</a:t>
                </a:r>
                <a:endParaRPr/>
              </a:p>
              <a:p>
                <a:pPr indent="0" lvl="0" marL="0" marR="0" rtl="0" algn="l">
                  <a:spcBef>
                    <a:spcPts val="0"/>
                  </a:spcBef>
                  <a:spcAft>
                    <a:spcPts val="0"/>
                  </a:spcAft>
                  <a:buClr>
                    <a:schemeClr val="dk1"/>
                  </a:buClr>
                  <a:buSzPts val="1700"/>
                  <a:buFont typeface="Calibri"/>
                  <a:buNone/>
                </a:pPr>
                <a:r>
                  <a:t/>
                </a:r>
                <a:endParaRPr sz="1700">
                  <a:solidFill>
                    <a:schemeClr val="dk1"/>
                  </a:solidFill>
                  <a:latin typeface="Public Sans"/>
                  <a:ea typeface="Public Sans"/>
                  <a:cs typeface="Public Sans"/>
                  <a:sym typeface="Public Sans"/>
                </a:endParaRPr>
              </a:p>
              <a:p>
                <a:pPr indent="-107950" lvl="0" marL="0" marR="0" rtl="0" algn="l">
                  <a:spcBef>
                    <a:spcPts val="0"/>
                  </a:spcBef>
                  <a:spcAft>
                    <a:spcPts val="0"/>
                  </a:spcAft>
                  <a:buClr>
                    <a:schemeClr val="dk1"/>
                  </a:buClr>
                  <a:buSzPts val="1700"/>
                  <a:buFont typeface="Calibri"/>
                  <a:buAutoNum type="arabicPeriod"/>
                </a:pPr>
                <a:r>
                  <a:rPr lang="en-US" sz="1700">
                    <a:solidFill>
                      <a:schemeClr val="dk1"/>
                    </a:solidFill>
                    <a:latin typeface="Public Sans"/>
                    <a:ea typeface="Public Sans"/>
                    <a:cs typeface="Public Sans"/>
                    <a:sym typeface="Public Sans"/>
                  </a:rPr>
                  <a:t>Mengulang semua menu utama</a:t>
                </a:r>
                <a:br>
                  <a:rPr lang="en-US" sz="1700">
                    <a:solidFill>
                      <a:schemeClr val="dk1"/>
                    </a:solidFill>
                    <a:latin typeface="Public Sans"/>
                    <a:ea typeface="Public Sans"/>
                    <a:cs typeface="Public Sans"/>
                    <a:sym typeface="Public Sans"/>
                  </a:rPr>
                </a:br>
                <a:r>
                  <a:rPr lang="en-US" sz="1700">
                    <a:solidFill>
                      <a:schemeClr val="dk1"/>
                    </a:solidFill>
                    <a:latin typeface="Public Sans"/>
                    <a:ea typeface="Public Sans"/>
                    <a:cs typeface="Public Sans"/>
                    <a:sym typeface="Public Sans"/>
                  </a:rPr>
                  <a:t>Setiap menu diperiksa satu per satu.</a:t>
                </a:r>
                <a:endParaRPr/>
              </a:p>
              <a:p>
                <a:pPr indent="0" lvl="0" marL="0" marR="0" rtl="0" algn="l">
                  <a:spcBef>
                    <a:spcPts val="0"/>
                  </a:spcBef>
                  <a:spcAft>
                    <a:spcPts val="0"/>
                  </a:spcAft>
                  <a:buClr>
                    <a:schemeClr val="dk1"/>
                  </a:buClr>
                  <a:buSzPts val="1700"/>
                  <a:buFont typeface="Calibri"/>
                  <a:buNone/>
                </a:pPr>
                <a:r>
                  <a:t/>
                </a:r>
                <a:endParaRPr sz="1700">
                  <a:solidFill>
                    <a:schemeClr val="dk1"/>
                  </a:solidFill>
                  <a:latin typeface="Public Sans"/>
                  <a:ea typeface="Public Sans"/>
                  <a:cs typeface="Public Sans"/>
                  <a:sym typeface="Public Sans"/>
                </a:endParaRPr>
              </a:p>
              <a:p>
                <a:pPr indent="-107950" lvl="0" marL="0" marR="0" rtl="0" algn="l">
                  <a:spcBef>
                    <a:spcPts val="0"/>
                  </a:spcBef>
                  <a:spcAft>
                    <a:spcPts val="0"/>
                  </a:spcAft>
                  <a:buClr>
                    <a:schemeClr val="dk1"/>
                  </a:buClr>
                  <a:buSzPts val="1700"/>
                  <a:buFont typeface="Calibri"/>
                  <a:buAutoNum type="arabicPeriod"/>
                </a:pPr>
                <a:r>
                  <a:rPr lang="en-US" sz="1700">
                    <a:solidFill>
                      <a:schemeClr val="dk1"/>
                    </a:solidFill>
                    <a:latin typeface="Public Sans"/>
                    <a:ea typeface="Public Sans"/>
                    <a:cs typeface="Public Sans"/>
                    <a:sym typeface="Public Sans"/>
                  </a:rPr>
                  <a:t>Cek apakah menu punya submenu</a:t>
                </a:r>
                <a:br>
                  <a:rPr lang="en-US" sz="1700">
                    <a:solidFill>
                      <a:schemeClr val="dk1"/>
                    </a:solidFill>
                    <a:latin typeface="Public Sans"/>
                    <a:ea typeface="Public Sans"/>
                    <a:cs typeface="Public Sans"/>
                    <a:sym typeface="Public Sans"/>
                  </a:rPr>
                </a:br>
                <a:r>
                  <a:rPr lang="en-US" sz="1700">
                    <a:solidFill>
                      <a:schemeClr val="dk1"/>
                    </a:solidFill>
                    <a:latin typeface="Public Sans"/>
                    <a:ea typeface="Public Sans"/>
                    <a:cs typeface="Public Sans"/>
                    <a:sym typeface="Public Sans"/>
                  </a:rPr>
                  <a:t>Jika ada submenu, maka menu utama diberi tanda panah dan tidak langsung menuju halaman.</a:t>
                </a:r>
                <a:endParaRPr/>
              </a:p>
              <a:p>
                <a:pPr indent="0" lvl="0" marL="0" marR="0" rtl="0" algn="l">
                  <a:spcBef>
                    <a:spcPts val="0"/>
                  </a:spcBef>
                  <a:spcAft>
                    <a:spcPts val="0"/>
                  </a:spcAft>
                  <a:buClr>
                    <a:schemeClr val="dk1"/>
                  </a:buClr>
                  <a:buSzPts val="1700"/>
                  <a:buFont typeface="Calibri"/>
                  <a:buNone/>
                </a:pPr>
                <a:r>
                  <a:t/>
                </a:r>
                <a:endParaRPr sz="1700">
                  <a:solidFill>
                    <a:schemeClr val="dk1"/>
                  </a:solidFill>
                  <a:latin typeface="Public Sans"/>
                  <a:ea typeface="Public Sans"/>
                  <a:cs typeface="Public Sans"/>
                  <a:sym typeface="Public Sans"/>
                </a:endParaRPr>
              </a:p>
              <a:p>
                <a:pPr indent="-107950" lvl="0" marL="0" marR="0" rtl="0" algn="l">
                  <a:spcBef>
                    <a:spcPts val="0"/>
                  </a:spcBef>
                  <a:spcAft>
                    <a:spcPts val="0"/>
                  </a:spcAft>
                  <a:buClr>
                    <a:schemeClr val="dk1"/>
                  </a:buClr>
                  <a:buSzPts val="1700"/>
                  <a:buFont typeface="Calibri"/>
                  <a:buAutoNum type="arabicPeriod"/>
                </a:pPr>
                <a:r>
                  <a:rPr lang="en-US" sz="1700">
                    <a:solidFill>
                      <a:schemeClr val="dk1"/>
                    </a:solidFill>
                    <a:latin typeface="Public Sans"/>
                    <a:ea typeface="Public Sans"/>
                    <a:cs typeface="Public Sans"/>
                    <a:sym typeface="Public Sans"/>
                  </a:rPr>
                  <a:t>Tampilkan menu utama</a:t>
                </a:r>
                <a:br>
                  <a:rPr lang="en-US" sz="1700">
                    <a:solidFill>
                      <a:schemeClr val="dk1"/>
                    </a:solidFill>
                    <a:latin typeface="Public Sans"/>
                    <a:ea typeface="Public Sans"/>
                    <a:cs typeface="Public Sans"/>
                    <a:sym typeface="Public Sans"/>
                  </a:rPr>
                </a:br>
                <a:r>
                  <a:rPr lang="en-US" sz="1700">
                    <a:solidFill>
                      <a:schemeClr val="dk1"/>
                    </a:solidFill>
                    <a:latin typeface="Public Sans"/>
                    <a:ea typeface="Public Sans"/>
                    <a:cs typeface="Public Sans"/>
                    <a:sym typeface="Public Sans"/>
                  </a:rPr>
                  <a:t>Termasuk icon dan nama menunya.</a:t>
                </a:r>
                <a:endParaRPr/>
              </a:p>
              <a:p>
                <a:pPr indent="0" lvl="0" marL="0" marR="0" rtl="0" algn="l">
                  <a:spcBef>
                    <a:spcPts val="0"/>
                  </a:spcBef>
                  <a:spcAft>
                    <a:spcPts val="0"/>
                  </a:spcAft>
                  <a:buClr>
                    <a:schemeClr val="dk1"/>
                  </a:buClr>
                  <a:buSzPts val="1700"/>
                  <a:buFont typeface="Calibri"/>
                  <a:buNone/>
                </a:pPr>
                <a:r>
                  <a:t/>
                </a:r>
                <a:endParaRPr sz="1700">
                  <a:solidFill>
                    <a:schemeClr val="dk1"/>
                  </a:solidFill>
                  <a:latin typeface="Public Sans"/>
                  <a:ea typeface="Public Sans"/>
                  <a:cs typeface="Public Sans"/>
                  <a:sym typeface="Public Sans"/>
                </a:endParaRPr>
              </a:p>
              <a:p>
                <a:pPr indent="-107950" lvl="0" marL="0" marR="0" rtl="0" algn="l">
                  <a:spcBef>
                    <a:spcPts val="0"/>
                  </a:spcBef>
                  <a:spcAft>
                    <a:spcPts val="0"/>
                  </a:spcAft>
                  <a:buClr>
                    <a:schemeClr val="dk1"/>
                  </a:buClr>
                  <a:buSzPts val="1700"/>
                  <a:buFont typeface="Calibri"/>
                  <a:buAutoNum type="arabicPeriod"/>
                </a:pPr>
                <a:r>
                  <a:rPr lang="en-US" sz="1700">
                    <a:solidFill>
                      <a:schemeClr val="dk1"/>
                    </a:solidFill>
                    <a:latin typeface="Public Sans"/>
                    <a:ea typeface="Public Sans"/>
                    <a:cs typeface="Public Sans"/>
                    <a:sym typeface="Public Sans"/>
                  </a:rPr>
                  <a:t>Jika ada submenu, tampilkan daftar submenu di bawahnya</a:t>
                </a:r>
                <a:br>
                  <a:rPr lang="en-US" sz="1700">
                    <a:solidFill>
                      <a:schemeClr val="dk1"/>
                    </a:solidFill>
                    <a:latin typeface="Public Sans"/>
                    <a:ea typeface="Public Sans"/>
                    <a:cs typeface="Public Sans"/>
                    <a:sym typeface="Public Sans"/>
                  </a:rPr>
                </a:br>
                <a:r>
                  <a:rPr lang="en-US" sz="1700">
                    <a:solidFill>
                      <a:schemeClr val="dk1"/>
                    </a:solidFill>
                    <a:latin typeface="Public Sans"/>
                    <a:ea typeface="Public Sans"/>
                    <a:cs typeface="Public Sans"/>
                    <a:sym typeface="Public Sans"/>
                  </a:rPr>
                  <a:t>Setiap submenu juga ditampilkan dengan icon dan link tujuannya.</a:t>
                </a: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3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83" name="Google Shape;383;p36"/>
          <p:cNvSpPr/>
          <p:nvPr/>
        </p:nvSpPr>
        <p:spPr>
          <a:xfrm>
            <a:off x="1622323" y="1533832"/>
            <a:ext cx="8632721" cy="3441290"/>
          </a:xfrm>
          <a:prstGeom prst="rect">
            <a:avLst/>
          </a:prstGeom>
          <a:solidFill>
            <a:srgbClr val="8DA9DB"/>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EE599"/>
              </a:solidFill>
              <a:latin typeface="Libre Baskerville"/>
              <a:ea typeface="Libre Baskerville"/>
              <a:cs typeface="Libre Baskerville"/>
              <a:sym typeface="Libre Baskerville"/>
            </a:endParaRPr>
          </a:p>
        </p:txBody>
      </p:sp>
      <p:sp>
        <p:nvSpPr>
          <p:cNvPr id="384" name="Google Shape;384;p36"/>
          <p:cNvSpPr txBox="1"/>
          <p:nvPr/>
        </p:nvSpPr>
        <p:spPr>
          <a:xfrm>
            <a:off x="3000218" y="2732574"/>
            <a:ext cx="5876930" cy="138499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200">
                <a:solidFill>
                  <a:schemeClr val="dk1"/>
                </a:solidFill>
                <a:latin typeface="Libre Baskerville"/>
                <a:ea typeface="Libre Baskerville"/>
                <a:cs typeface="Libre Baskerville"/>
                <a:sym typeface="Libre Baskerville"/>
              </a:rPr>
              <a:t>Master </a:t>
            </a:r>
            <a:r>
              <a:rPr lang="en-US" sz="5200">
                <a:solidFill>
                  <a:srgbClr val="FEE599"/>
                </a:solidFill>
                <a:latin typeface="Libre Baskerville"/>
                <a:ea typeface="Libre Baskerville"/>
                <a:cs typeface="Libre Baskerville"/>
                <a:sym typeface="Libre Baskerville"/>
              </a:rPr>
              <a:t>Menu</a:t>
            </a:r>
            <a:endParaRPr/>
          </a:p>
          <a:p>
            <a:pPr indent="0" lvl="0" marL="0" marR="0" rtl="0" algn="ctr">
              <a:spcBef>
                <a:spcPts val="0"/>
              </a:spcBef>
              <a:spcAft>
                <a:spcPts val="0"/>
              </a:spcAft>
              <a:buNone/>
            </a:pPr>
            <a:r>
              <a:rPr lang="en-US" sz="1600">
                <a:solidFill>
                  <a:schemeClr val="dk1"/>
                </a:solidFill>
                <a:latin typeface="Libre Baskerville"/>
                <a:ea typeface="Libre Baskerville"/>
                <a:cs typeface="Libre Baskerville"/>
                <a:sym typeface="Libre Baskerville"/>
              </a:rPr>
              <a:t>Untuk konfigurasi menambah, mengurangi, mengedit</a:t>
            </a:r>
            <a:endParaRPr sz="1600">
              <a:solidFill>
                <a:schemeClr val="dk1"/>
              </a:solidFill>
              <a:latin typeface="Libre Baskerville"/>
              <a:ea typeface="Libre Baskerville"/>
              <a:cs typeface="Libre Baskerville"/>
              <a:sym typeface="Libre Baskerville"/>
            </a:endParaRPr>
          </a:p>
          <a:p>
            <a:pPr indent="0" lvl="0" marL="0" marR="0" rtl="0" algn="ctr">
              <a:spcBef>
                <a:spcPts val="0"/>
              </a:spcBef>
              <a:spcAft>
                <a:spcPts val="0"/>
              </a:spcAft>
              <a:buNone/>
            </a:pPr>
            <a:r>
              <a:rPr lang="en-US" sz="1600">
                <a:solidFill>
                  <a:schemeClr val="dk1"/>
                </a:solidFill>
                <a:latin typeface="Libre Baskerville"/>
                <a:ea typeface="Libre Baskerville"/>
                <a:cs typeface="Libre Baskerville"/>
                <a:sym typeface="Libre Baskerville"/>
              </a:rPr>
              <a:t>menu</a:t>
            </a:r>
            <a:endParaRPr sz="1600">
              <a:solidFill>
                <a:schemeClr val="dk1"/>
              </a:solidFill>
              <a:latin typeface="Libre Baskerville"/>
              <a:ea typeface="Libre Baskerville"/>
              <a:cs typeface="Libre Baskerville"/>
              <a:sym typeface="Libre Baskerville"/>
            </a:endParaRPr>
          </a:p>
        </p:txBody>
      </p:sp>
      <p:sp>
        <p:nvSpPr>
          <p:cNvPr id="385" name="Google Shape;385;p36"/>
          <p:cNvSpPr/>
          <p:nvPr/>
        </p:nvSpPr>
        <p:spPr>
          <a:xfrm>
            <a:off x="9891252" y="2984091"/>
            <a:ext cx="855406" cy="491613"/>
          </a:xfrm>
          <a:prstGeom prst="rect">
            <a:avLst/>
          </a:prstGeom>
          <a:solidFill>
            <a:srgbClr val="171616"/>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 name="Google Shape;386;p36"/>
          <p:cNvSpPr/>
          <p:nvPr/>
        </p:nvSpPr>
        <p:spPr>
          <a:xfrm>
            <a:off x="10097731" y="3140178"/>
            <a:ext cx="471946" cy="173293"/>
          </a:xfrm>
          <a:prstGeom prst="rightArrow">
            <a:avLst>
              <a:gd fmla="val 50000" name="adj1"/>
              <a:gd fmla="val 50000" name="adj2"/>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grpSp>
        <p:nvGrpSpPr>
          <p:cNvPr id="391" name="Google Shape;391;p37"/>
          <p:cNvGrpSpPr/>
          <p:nvPr/>
        </p:nvGrpSpPr>
        <p:grpSpPr>
          <a:xfrm>
            <a:off x="1054867" y="370563"/>
            <a:ext cx="10015045" cy="6094967"/>
            <a:chOff x="1054867" y="370563"/>
            <a:chExt cx="10015045" cy="6094967"/>
          </a:xfrm>
        </p:grpSpPr>
        <p:grpSp>
          <p:nvGrpSpPr>
            <p:cNvPr id="392" name="Google Shape;392;p37"/>
            <p:cNvGrpSpPr/>
            <p:nvPr/>
          </p:nvGrpSpPr>
          <p:grpSpPr>
            <a:xfrm>
              <a:off x="3281824" y="370563"/>
              <a:ext cx="7788088" cy="4167455"/>
              <a:chOff x="3597667" y="236547"/>
              <a:chExt cx="7788088" cy="4167455"/>
            </a:xfrm>
          </p:grpSpPr>
          <p:grpSp>
            <p:nvGrpSpPr>
              <p:cNvPr id="393" name="Google Shape;393;p37"/>
              <p:cNvGrpSpPr/>
              <p:nvPr/>
            </p:nvGrpSpPr>
            <p:grpSpPr>
              <a:xfrm>
                <a:off x="3597667" y="236547"/>
                <a:ext cx="7788088" cy="1389094"/>
                <a:chOff x="3261889" y="51922"/>
                <a:chExt cx="7788088" cy="1695024"/>
              </a:xfrm>
            </p:grpSpPr>
            <p:grpSp>
              <p:nvGrpSpPr>
                <p:cNvPr id="394" name="Google Shape;394;p37"/>
                <p:cNvGrpSpPr/>
                <p:nvPr/>
              </p:nvGrpSpPr>
              <p:grpSpPr>
                <a:xfrm>
                  <a:off x="3261889" y="51922"/>
                  <a:ext cx="5471652" cy="780797"/>
                  <a:chOff x="4285131" y="358927"/>
                  <a:chExt cx="5063613" cy="542707"/>
                </a:xfrm>
              </p:grpSpPr>
              <p:sp>
                <p:nvSpPr>
                  <p:cNvPr id="395" name="Google Shape;395;p37"/>
                  <p:cNvSpPr txBox="1"/>
                  <p:nvPr/>
                </p:nvSpPr>
                <p:spPr>
                  <a:xfrm>
                    <a:off x="4713258" y="358927"/>
                    <a:ext cx="4207394" cy="506690"/>
                  </a:xfrm>
                  <a:prstGeom prst="rect">
                    <a:avLst/>
                  </a:prstGeom>
                  <a:noFill/>
                  <a:ln>
                    <a:noFill/>
                  </a:ln>
                </p:spPr>
                <p:txBody>
                  <a:bodyPr anchorCtr="0" anchor="t" bIns="45700" lIns="91425" spcFirstLastPara="1" rIns="91425" wrap="square" tIns="45700">
                    <a:spAutoFit/>
                  </a:bodyPr>
                  <a:lstStyle/>
                  <a:p>
                    <a:pPr indent="0" lvl="0" marL="0" marR="0" rtl="0" algn="ctr">
                      <a:lnSpc>
                        <a:spcPct val="258666"/>
                      </a:lnSpc>
                      <a:spcBef>
                        <a:spcPts val="0"/>
                      </a:spcBef>
                      <a:spcAft>
                        <a:spcPts val="0"/>
                      </a:spcAft>
                      <a:buNone/>
                    </a:pPr>
                    <a:r>
                      <a:rPr b="1" lang="en-US" sz="1800">
                        <a:solidFill>
                          <a:srgbClr val="3F3F3F"/>
                        </a:solidFill>
                        <a:latin typeface="Public Sans"/>
                        <a:ea typeface="Public Sans"/>
                        <a:cs typeface="Public Sans"/>
                        <a:sym typeface="Public Sans"/>
                      </a:rPr>
                      <a:t>KONFIGURASI MODEL MASTER MENU</a:t>
                    </a:r>
                    <a:endParaRPr b="1" sz="1800">
                      <a:solidFill>
                        <a:srgbClr val="3F3F3F"/>
                      </a:solidFill>
                      <a:latin typeface="Public Sans"/>
                      <a:ea typeface="Public Sans"/>
                      <a:cs typeface="Public Sans"/>
                      <a:sym typeface="Public Sans"/>
                    </a:endParaRPr>
                  </a:p>
                </p:txBody>
              </p:sp>
              <p:cxnSp>
                <p:nvCxnSpPr>
                  <p:cNvPr id="396" name="Google Shape;396;p37"/>
                  <p:cNvCxnSpPr/>
                  <p:nvPr/>
                </p:nvCxnSpPr>
                <p:spPr>
                  <a:xfrm>
                    <a:off x="4285131" y="901634"/>
                    <a:ext cx="5063613" cy="0"/>
                  </a:xfrm>
                  <a:prstGeom prst="straightConnector1">
                    <a:avLst/>
                  </a:prstGeom>
                  <a:noFill/>
                  <a:ln cap="flat" cmpd="sng" w="12700">
                    <a:solidFill>
                      <a:schemeClr val="dk1"/>
                    </a:solidFill>
                    <a:prstDash val="solid"/>
                    <a:miter lim="800000"/>
                    <a:headEnd len="sm" w="sm" type="none"/>
                    <a:tailEnd len="sm" w="sm" type="none"/>
                  </a:ln>
                </p:spPr>
              </p:cxnSp>
            </p:grpSp>
            <p:sp>
              <p:nvSpPr>
                <p:cNvPr id="397" name="Google Shape;397;p37"/>
                <p:cNvSpPr txBox="1"/>
                <p:nvPr/>
              </p:nvSpPr>
              <p:spPr>
                <a:xfrm>
                  <a:off x="7166235" y="1258717"/>
                  <a:ext cx="3883742" cy="4882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Public Sans"/>
                    <a:ea typeface="Public Sans"/>
                    <a:cs typeface="Public Sans"/>
                    <a:sym typeface="Public Sans"/>
                  </a:endParaRPr>
                </a:p>
              </p:txBody>
            </p:sp>
          </p:grpSp>
          <p:sp>
            <p:nvSpPr>
              <p:cNvPr id="398" name="Google Shape;398;p37"/>
              <p:cNvSpPr txBox="1"/>
              <p:nvPr/>
            </p:nvSpPr>
            <p:spPr>
              <a:xfrm>
                <a:off x="6044822" y="987682"/>
                <a:ext cx="5261469"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Public Sans"/>
                    <a:ea typeface="Public Sans"/>
                    <a:cs typeface="Public Sans"/>
                    <a:sym typeface="Public Sans"/>
                  </a:rPr>
                  <a:t>Model Master_Menu digunakan untuk berinteraksi dengan tabel </a:t>
                </a:r>
                <a:r>
                  <a:rPr b="1" lang="en-US" sz="2400">
                    <a:solidFill>
                      <a:schemeClr val="dk1"/>
                    </a:solidFill>
                    <a:latin typeface="Public Sans"/>
                    <a:ea typeface="Public Sans"/>
                    <a:cs typeface="Public Sans"/>
                    <a:sym typeface="Public Sans"/>
                  </a:rPr>
                  <a:t>msmenu</a:t>
                </a:r>
                <a:r>
                  <a:rPr lang="en-US" sz="2400">
                    <a:solidFill>
                      <a:schemeClr val="dk1"/>
                    </a:solidFill>
                    <a:latin typeface="Public Sans"/>
                    <a:ea typeface="Public Sans"/>
                    <a:cs typeface="Public Sans"/>
                    <a:sym typeface="Public Sans"/>
                  </a:rPr>
                  <a:t> di database. Model ini menentukan primary key tabel (menuid), tipe data yang dikembalikan (object), serta daftar kolom (allowedFields) yang boleh diisi atau diperbarui saat menyimpan data.</a:t>
                </a:r>
                <a:endParaRPr/>
              </a:p>
            </p:txBody>
          </p:sp>
        </p:grpSp>
        <p:pic>
          <p:nvPicPr>
            <p:cNvPr id="399" name="Google Shape;399;p37"/>
            <p:cNvPicPr preferRelativeResize="0"/>
            <p:nvPr/>
          </p:nvPicPr>
          <p:blipFill rotWithShape="1">
            <a:blip r:embed="rId3">
              <a:alphaModFix/>
            </a:blip>
            <a:srcRect b="0" l="0" r="0" t="0"/>
            <a:stretch/>
          </p:blipFill>
          <p:spPr>
            <a:xfrm>
              <a:off x="1054867" y="1121698"/>
              <a:ext cx="4453913" cy="5343832"/>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grpSp>
        <p:nvGrpSpPr>
          <p:cNvPr id="404" name="Google Shape;404;p38"/>
          <p:cNvGrpSpPr/>
          <p:nvPr/>
        </p:nvGrpSpPr>
        <p:grpSpPr>
          <a:xfrm>
            <a:off x="946391" y="370563"/>
            <a:ext cx="10891648" cy="6036447"/>
            <a:chOff x="946391" y="370563"/>
            <a:chExt cx="10891648" cy="6036447"/>
          </a:xfrm>
        </p:grpSpPr>
        <p:grpSp>
          <p:nvGrpSpPr>
            <p:cNvPr id="405" name="Google Shape;405;p38"/>
            <p:cNvGrpSpPr/>
            <p:nvPr/>
          </p:nvGrpSpPr>
          <p:grpSpPr>
            <a:xfrm>
              <a:off x="3281824" y="370563"/>
              <a:ext cx="8556215" cy="4186536"/>
              <a:chOff x="3597667" y="236547"/>
              <a:chExt cx="8556215" cy="4186536"/>
            </a:xfrm>
          </p:grpSpPr>
          <p:grpSp>
            <p:nvGrpSpPr>
              <p:cNvPr id="406" name="Google Shape;406;p38"/>
              <p:cNvGrpSpPr/>
              <p:nvPr/>
            </p:nvGrpSpPr>
            <p:grpSpPr>
              <a:xfrm>
                <a:off x="3597667" y="236547"/>
                <a:ext cx="7788088" cy="1389094"/>
                <a:chOff x="3261889" y="51922"/>
                <a:chExt cx="7788088" cy="1695024"/>
              </a:xfrm>
            </p:grpSpPr>
            <p:grpSp>
              <p:nvGrpSpPr>
                <p:cNvPr id="407" name="Google Shape;407;p38"/>
                <p:cNvGrpSpPr/>
                <p:nvPr/>
              </p:nvGrpSpPr>
              <p:grpSpPr>
                <a:xfrm>
                  <a:off x="3261889" y="51922"/>
                  <a:ext cx="5471652" cy="780797"/>
                  <a:chOff x="4285131" y="358927"/>
                  <a:chExt cx="5063613" cy="542707"/>
                </a:xfrm>
              </p:grpSpPr>
              <p:sp>
                <p:nvSpPr>
                  <p:cNvPr id="408" name="Google Shape;408;p38"/>
                  <p:cNvSpPr txBox="1"/>
                  <p:nvPr/>
                </p:nvSpPr>
                <p:spPr>
                  <a:xfrm>
                    <a:off x="5173869" y="358927"/>
                    <a:ext cx="3286164" cy="506690"/>
                  </a:xfrm>
                  <a:prstGeom prst="rect">
                    <a:avLst/>
                  </a:prstGeom>
                  <a:noFill/>
                  <a:ln>
                    <a:noFill/>
                  </a:ln>
                </p:spPr>
                <p:txBody>
                  <a:bodyPr anchorCtr="0" anchor="t" bIns="45700" lIns="91425" spcFirstLastPara="1" rIns="91425" wrap="square" tIns="45700">
                    <a:spAutoFit/>
                  </a:bodyPr>
                  <a:lstStyle/>
                  <a:p>
                    <a:pPr indent="0" lvl="0" marL="0" marR="0" rtl="0" algn="ctr">
                      <a:lnSpc>
                        <a:spcPct val="258666"/>
                      </a:lnSpc>
                      <a:spcBef>
                        <a:spcPts val="0"/>
                      </a:spcBef>
                      <a:spcAft>
                        <a:spcPts val="0"/>
                      </a:spcAft>
                      <a:buNone/>
                    </a:pPr>
                    <a:r>
                      <a:rPr b="1" lang="en-US" sz="1800">
                        <a:solidFill>
                          <a:srgbClr val="3F3F3F"/>
                        </a:solidFill>
                        <a:latin typeface="Public Sans"/>
                        <a:ea typeface="Public Sans"/>
                        <a:cs typeface="Public Sans"/>
                        <a:sym typeface="Public Sans"/>
                      </a:rPr>
                      <a:t>CONTROLLER MASTER MENU</a:t>
                    </a:r>
                    <a:endParaRPr b="1" sz="1800">
                      <a:solidFill>
                        <a:srgbClr val="3F3F3F"/>
                      </a:solidFill>
                      <a:latin typeface="Public Sans"/>
                      <a:ea typeface="Public Sans"/>
                      <a:cs typeface="Public Sans"/>
                      <a:sym typeface="Public Sans"/>
                    </a:endParaRPr>
                  </a:p>
                </p:txBody>
              </p:sp>
              <p:cxnSp>
                <p:nvCxnSpPr>
                  <p:cNvPr id="409" name="Google Shape;409;p38"/>
                  <p:cNvCxnSpPr/>
                  <p:nvPr/>
                </p:nvCxnSpPr>
                <p:spPr>
                  <a:xfrm>
                    <a:off x="4285131" y="901634"/>
                    <a:ext cx="5063613" cy="0"/>
                  </a:xfrm>
                  <a:prstGeom prst="straightConnector1">
                    <a:avLst/>
                  </a:prstGeom>
                  <a:noFill/>
                  <a:ln cap="flat" cmpd="sng" w="12700">
                    <a:solidFill>
                      <a:schemeClr val="dk1"/>
                    </a:solidFill>
                    <a:prstDash val="solid"/>
                    <a:miter lim="800000"/>
                    <a:headEnd len="sm" w="sm" type="none"/>
                    <a:tailEnd len="sm" w="sm" type="none"/>
                  </a:ln>
                </p:spPr>
              </p:cxnSp>
            </p:grpSp>
            <p:sp>
              <p:nvSpPr>
                <p:cNvPr id="410" name="Google Shape;410;p38"/>
                <p:cNvSpPr txBox="1"/>
                <p:nvPr/>
              </p:nvSpPr>
              <p:spPr>
                <a:xfrm>
                  <a:off x="7166235" y="1258717"/>
                  <a:ext cx="3883742" cy="4882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Public Sans"/>
                    <a:ea typeface="Public Sans"/>
                    <a:cs typeface="Public Sans"/>
                    <a:sym typeface="Public Sans"/>
                  </a:endParaRPr>
                </a:p>
              </p:txBody>
            </p:sp>
          </p:grpSp>
          <p:sp>
            <p:nvSpPr>
              <p:cNvPr id="411" name="Google Shape;411;p38"/>
              <p:cNvSpPr txBox="1"/>
              <p:nvPr/>
            </p:nvSpPr>
            <p:spPr>
              <a:xfrm>
                <a:off x="6892413" y="1006763"/>
                <a:ext cx="5261469"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Public Sans"/>
                  <a:buNone/>
                </a:pPr>
                <a:r>
                  <a:rPr lang="en-US" sz="2400">
                    <a:solidFill>
                      <a:schemeClr val="dk1"/>
                    </a:solidFill>
                    <a:latin typeface="Public Sans"/>
                    <a:ea typeface="Public Sans"/>
                    <a:cs typeface="Public Sans"/>
                    <a:sym typeface="Public Sans"/>
                  </a:rPr>
                  <a:t>Controller MasterMenu digunakan sebagai pengelola utama untuk fitur </a:t>
                </a:r>
                <a:r>
                  <a:rPr b="1" lang="en-US" sz="2400">
                    <a:solidFill>
                      <a:schemeClr val="dk1"/>
                    </a:solidFill>
                    <a:latin typeface="Public Sans"/>
                    <a:ea typeface="Public Sans"/>
                    <a:cs typeface="Public Sans"/>
                    <a:sym typeface="Public Sans"/>
                  </a:rPr>
                  <a:t>manajemen menu</a:t>
                </a:r>
                <a:r>
                  <a:rPr lang="en-US" sz="2400">
                    <a:solidFill>
                      <a:schemeClr val="dk1"/>
                    </a:solidFill>
                    <a:latin typeface="Public Sans"/>
                    <a:ea typeface="Public Sans"/>
                    <a:cs typeface="Public Sans"/>
                    <a:sym typeface="Public Sans"/>
                  </a:rPr>
                  <a:t>, seperti menampilkan daftar menu, menambah menu, mengedit menu, dan menghapus menu. Di dalam constructor, controller menyiapkan model untuk akses data menu, koneksi database, dan session.</a:t>
                </a:r>
                <a:endParaRPr/>
              </a:p>
            </p:txBody>
          </p:sp>
        </p:grpSp>
        <p:pic>
          <p:nvPicPr>
            <p:cNvPr id="412" name="Google Shape;412;p38"/>
            <p:cNvPicPr preferRelativeResize="0"/>
            <p:nvPr/>
          </p:nvPicPr>
          <p:blipFill rotWithShape="1">
            <a:blip r:embed="rId3">
              <a:alphaModFix/>
            </a:blip>
            <a:srcRect b="0" l="0" r="0" t="0"/>
            <a:stretch/>
          </p:blipFill>
          <p:spPr>
            <a:xfrm>
              <a:off x="946391" y="1140779"/>
              <a:ext cx="5471652" cy="5266231"/>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grpSp>
        <p:nvGrpSpPr>
          <p:cNvPr id="417" name="Google Shape;417;p39"/>
          <p:cNvGrpSpPr/>
          <p:nvPr/>
        </p:nvGrpSpPr>
        <p:grpSpPr>
          <a:xfrm>
            <a:off x="1122089" y="370563"/>
            <a:ext cx="10262121" cy="6402527"/>
            <a:chOff x="1122089" y="370563"/>
            <a:chExt cx="10262121" cy="6402527"/>
          </a:xfrm>
        </p:grpSpPr>
        <p:grpSp>
          <p:nvGrpSpPr>
            <p:cNvPr id="418" name="Google Shape;418;p39"/>
            <p:cNvGrpSpPr/>
            <p:nvPr/>
          </p:nvGrpSpPr>
          <p:grpSpPr>
            <a:xfrm>
              <a:off x="3281824" y="370563"/>
              <a:ext cx="8102386" cy="6402527"/>
              <a:chOff x="3597667" y="236547"/>
              <a:chExt cx="8102386" cy="6402527"/>
            </a:xfrm>
          </p:grpSpPr>
          <p:grpSp>
            <p:nvGrpSpPr>
              <p:cNvPr id="419" name="Google Shape;419;p39"/>
              <p:cNvGrpSpPr/>
              <p:nvPr/>
            </p:nvGrpSpPr>
            <p:grpSpPr>
              <a:xfrm>
                <a:off x="3597667" y="236547"/>
                <a:ext cx="7788088" cy="1389094"/>
                <a:chOff x="3261889" y="51922"/>
                <a:chExt cx="7788088" cy="1695024"/>
              </a:xfrm>
            </p:grpSpPr>
            <p:grpSp>
              <p:nvGrpSpPr>
                <p:cNvPr id="420" name="Google Shape;420;p39"/>
                <p:cNvGrpSpPr/>
                <p:nvPr/>
              </p:nvGrpSpPr>
              <p:grpSpPr>
                <a:xfrm>
                  <a:off x="3261889" y="51922"/>
                  <a:ext cx="5471652" cy="780797"/>
                  <a:chOff x="4285131" y="358927"/>
                  <a:chExt cx="5063613" cy="542707"/>
                </a:xfrm>
              </p:grpSpPr>
              <p:sp>
                <p:nvSpPr>
                  <p:cNvPr id="421" name="Google Shape;421;p39"/>
                  <p:cNvSpPr txBox="1"/>
                  <p:nvPr/>
                </p:nvSpPr>
                <p:spPr>
                  <a:xfrm>
                    <a:off x="5207988" y="358927"/>
                    <a:ext cx="3217926" cy="506690"/>
                  </a:xfrm>
                  <a:prstGeom prst="rect">
                    <a:avLst/>
                  </a:prstGeom>
                  <a:noFill/>
                  <a:ln>
                    <a:noFill/>
                  </a:ln>
                </p:spPr>
                <p:txBody>
                  <a:bodyPr anchorCtr="0" anchor="t" bIns="45700" lIns="91425" spcFirstLastPara="1" rIns="91425" wrap="square" tIns="45700">
                    <a:spAutoFit/>
                  </a:bodyPr>
                  <a:lstStyle/>
                  <a:p>
                    <a:pPr indent="0" lvl="0" marL="0" marR="0" rtl="0" algn="ctr">
                      <a:lnSpc>
                        <a:spcPct val="258666"/>
                      </a:lnSpc>
                      <a:spcBef>
                        <a:spcPts val="0"/>
                      </a:spcBef>
                      <a:spcAft>
                        <a:spcPts val="0"/>
                      </a:spcAft>
                      <a:buNone/>
                    </a:pPr>
                    <a:r>
                      <a:rPr b="1" lang="en-US" sz="1800">
                        <a:solidFill>
                          <a:srgbClr val="3F3F3F"/>
                        </a:solidFill>
                        <a:latin typeface="Public Sans"/>
                        <a:ea typeface="Public Sans"/>
                        <a:cs typeface="Public Sans"/>
                        <a:sym typeface="Public Sans"/>
                      </a:rPr>
                      <a:t>FUNGSI ADD/TAMBAH MENU</a:t>
                    </a:r>
                    <a:endParaRPr b="1" sz="1800">
                      <a:solidFill>
                        <a:srgbClr val="3F3F3F"/>
                      </a:solidFill>
                      <a:latin typeface="Public Sans"/>
                      <a:ea typeface="Public Sans"/>
                      <a:cs typeface="Public Sans"/>
                      <a:sym typeface="Public Sans"/>
                    </a:endParaRPr>
                  </a:p>
                </p:txBody>
              </p:sp>
              <p:cxnSp>
                <p:nvCxnSpPr>
                  <p:cNvPr id="422" name="Google Shape;422;p39"/>
                  <p:cNvCxnSpPr/>
                  <p:nvPr/>
                </p:nvCxnSpPr>
                <p:spPr>
                  <a:xfrm>
                    <a:off x="4285131" y="901634"/>
                    <a:ext cx="5063613" cy="0"/>
                  </a:xfrm>
                  <a:prstGeom prst="straightConnector1">
                    <a:avLst/>
                  </a:prstGeom>
                  <a:noFill/>
                  <a:ln cap="flat" cmpd="sng" w="12700">
                    <a:solidFill>
                      <a:schemeClr val="dk1"/>
                    </a:solidFill>
                    <a:prstDash val="solid"/>
                    <a:miter lim="800000"/>
                    <a:headEnd len="sm" w="sm" type="none"/>
                    <a:tailEnd len="sm" w="sm" type="none"/>
                  </a:ln>
                </p:spPr>
              </p:cxnSp>
            </p:grpSp>
            <p:sp>
              <p:nvSpPr>
                <p:cNvPr id="423" name="Google Shape;423;p39"/>
                <p:cNvSpPr txBox="1"/>
                <p:nvPr/>
              </p:nvSpPr>
              <p:spPr>
                <a:xfrm>
                  <a:off x="7166235" y="1258717"/>
                  <a:ext cx="3883742" cy="4882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Public Sans"/>
                    <a:ea typeface="Public Sans"/>
                    <a:cs typeface="Public Sans"/>
                    <a:sym typeface="Public Sans"/>
                  </a:endParaRPr>
                </a:p>
              </p:txBody>
            </p:sp>
          </p:grpSp>
          <p:sp>
            <p:nvSpPr>
              <p:cNvPr id="424" name="Google Shape;424;p39"/>
              <p:cNvSpPr txBox="1"/>
              <p:nvPr/>
            </p:nvSpPr>
            <p:spPr>
              <a:xfrm>
                <a:off x="6438584" y="1006763"/>
                <a:ext cx="5261469"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ublic Sans"/>
                    <a:ea typeface="Public Sans"/>
                    <a:cs typeface="Public Sans"/>
                    <a:sym typeface="Public Sans"/>
                  </a:rPr>
                  <a:t>Fungsi </a:t>
                </a:r>
                <a:r>
                  <a:rPr b="1" lang="en-US" sz="2000">
                    <a:solidFill>
                      <a:schemeClr val="dk1"/>
                    </a:solidFill>
                    <a:latin typeface="Public Sans"/>
                    <a:ea typeface="Public Sans"/>
                    <a:cs typeface="Public Sans"/>
                    <a:sym typeface="Public Sans"/>
                  </a:rPr>
                  <a:t>p_add_menu()</a:t>
                </a:r>
                <a:r>
                  <a:rPr lang="en-US" sz="2000">
                    <a:solidFill>
                      <a:schemeClr val="dk1"/>
                    </a:solidFill>
                    <a:latin typeface="Public Sans"/>
                    <a:ea typeface="Public Sans"/>
                    <a:cs typeface="Public Sans"/>
                    <a:sym typeface="Public Sans"/>
                  </a:rPr>
                  <a:t> digunakan untuk menambahkan menu baru ke database. Prosesnya dimulai dengan membuka transaksi database, lalu mengambil data yang dikirim dari form (nama menu, link, icon, urutan, dan user pembuat). Data tersebut kemudian disimpan ke tabel menu.</a:t>
                </a:r>
                <a:endParaRPr/>
              </a:p>
              <a:p>
                <a:pPr indent="0" lvl="0" marL="0" marR="0" rtl="0" algn="l">
                  <a:spcBef>
                    <a:spcPts val="0"/>
                  </a:spcBef>
                  <a:spcAft>
                    <a:spcPts val="0"/>
                  </a:spcAft>
                  <a:buNone/>
                </a:pPr>
                <a:r>
                  <a:t/>
                </a:r>
                <a:endParaRPr sz="2000">
                  <a:solidFill>
                    <a:schemeClr val="dk1"/>
                  </a:solidFill>
                  <a:latin typeface="Public Sans"/>
                  <a:ea typeface="Public Sans"/>
                  <a:cs typeface="Public Sans"/>
                  <a:sym typeface="Public Sans"/>
                </a:endParaRPr>
              </a:p>
              <a:p>
                <a:pPr indent="0" lvl="0" marL="0" marR="0" rtl="0" algn="l">
                  <a:spcBef>
                    <a:spcPts val="0"/>
                  </a:spcBef>
                  <a:spcAft>
                    <a:spcPts val="0"/>
                  </a:spcAft>
                  <a:buNone/>
                </a:pPr>
                <a:r>
                  <a:rPr lang="en-US" sz="2000">
                    <a:solidFill>
                      <a:schemeClr val="dk1"/>
                    </a:solidFill>
                    <a:latin typeface="Public Sans"/>
                    <a:ea typeface="Public Sans"/>
                    <a:cs typeface="Public Sans"/>
                    <a:sym typeface="Public Sans"/>
                  </a:rPr>
                  <a:t>Jika proses insert berhasil, transaksi akan di-</a:t>
                </a:r>
                <a:r>
                  <a:rPr i="1" lang="en-US" sz="2000">
                    <a:solidFill>
                      <a:schemeClr val="dk1"/>
                    </a:solidFill>
                    <a:latin typeface="Public Sans"/>
                    <a:ea typeface="Public Sans"/>
                    <a:cs typeface="Public Sans"/>
                    <a:sym typeface="Public Sans"/>
                  </a:rPr>
                  <a:t>commit</a:t>
                </a:r>
                <a:r>
                  <a:rPr lang="en-US" sz="2000">
                    <a:solidFill>
                      <a:schemeClr val="dk1"/>
                    </a:solidFill>
                    <a:latin typeface="Public Sans"/>
                    <a:ea typeface="Public Sans"/>
                    <a:cs typeface="Public Sans"/>
                    <a:sym typeface="Public Sans"/>
                  </a:rPr>
                  <a:t> dan sistem mengirimkan respon JSON berisi status </a:t>
                </a:r>
                <a:r>
                  <a:rPr b="1" lang="en-US" sz="2000">
                    <a:solidFill>
                      <a:schemeClr val="dk1"/>
                    </a:solidFill>
                    <a:latin typeface="Public Sans"/>
                    <a:ea typeface="Public Sans"/>
                    <a:cs typeface="Public Sans"/>
                    <a:sym typeface="Public Sans"/>
                  </a:rPr>
                  <a:t>sukses</a:t>
                </a:r>
                <a:r>
                  <a:rPr lang="en-US" sz="2000">
                    <a:solidFill>
                      <a:schemeClr val="dk1"/>
                    </a:solidFill>
                    <a:latin typeface="Public Sans"/>
                    <a:ea typeface="Public Sans"/>
                    <a:cs typeface="Public Sans"/>
                    <a:sym typeface="Public Sans"/>
                  </a:rPr>
                  <a:t> serta </a:t>
                </a:r>
                <a:r>
                  <a:rPr b="1" lang="en-US" sz="2000">
                    <a:solidFill>
                      <a:schemeClr val="dk1"/>
                    </a:solidFill>
                    <a:latin typeface="Public Sans"/>
                    <a:ea typeface="Public Sans"/>
                    <a:cs typeface="Public Sans"/>
                    <a:sym typeface="Public Sans"/>
                  </a:rPr>
                  <a:t>ID menu </a:t>
                </a:r>
                <a:r>
                  <a:rPr lang="en-US" sz="2000">
                    <a:solidFill>
                      <a:schemeClr val="dk1"/>
                    </a:solidFill>
                    <a:latin typeface="Public Sans"/>
                    <a:ea typeface="Public Sans"/>
                    <a:cs typeface="Public Sans"/>
                    <a:sym typeface="Public Sans"/>
                  </a:rPr>
                  <a:t>yang baru dibuat.</a:t>
                </a:r>
                <a:endParaRPr/>
              </a:p>
              <a:p>
                <a:pPr indent="0" lvl="0" marL="0" marR="0" rtl="0" algn="l">
                  <a:spcBef>
                    <a:spcPts val="0"/>
                  </a:spcBef>
                  <a:spcAft>
                    <a:spcPts val="0"/>
                  </a:spcAft>
                  <a:buNone/>
                </a:pPr>
                <a:br>
                  <a:rPr lang="en-US" sz="2000">
                    <a:solidFill>
                      <a:schemeClr val="dk1"/>
                    </a:solidFill>
                    <a:latin typeface="Public Sans"/>
                    <a:ea typeface="Public Sans"/>
                    <a:cs typeface="Public Sans"/>
                    <a:sym typeface="Public Sans"/>
                  </a:rPr>
                </a:br>
                <a:r>
                  <a:rPr lang="en-US" sz="2000">
                    <a:solidFill>
                      <a:schemeClr val="dk1"/>
                    </a:solidFill>
                    <a:latin typeface="Public Sans"/>
                    <a:ea typeface="Public Sans"/>
                    <a:cs typeface="Public Sans"/>
                    <a:sym typeface="Public Sans"/>
                  </a:rPr>
                  <a:t>Jika terjadi error atau transaksi gagal, proses dibatalkan (</a:t>
                </a:r>
                <a:r>
                  <a:rPr i="1" lang="en-US" sz="2000">
                    <a:solidFill>
                      <a:schemeClr val="dk1"/>
                    </a:solidFill>
                    <a:latin typeface="Public Sans"/>
                    <a:ea typeface="Public Sans"/>
                    <a:cs typeface="Public Sans"/>
                    <a:sym typeface="Public Sans"/>
                  </a:rPr>
                  <a:t>rollback</a:t>
                </a:r>
                <a:r>
                  <a:rPr lang="en-US" sz="2000">
                    <a:solidFill>
                      <a:schemeClr val="dk1"/>
                    </a:solidFill>
                    <a:latin typeface="Public Sans"/>
                    <a:ea typeface="Public Sans"/>
                    <a:cs typeface="Public Sans"/>
                    <a:sym typeface="Public Sans"/>
                  </a:rPr>
                  <a:t>) dan dikembalikan respon JSON berisi pesan error.</a:t>
                </a:r>
                <a:endParaRPr/>
              </a:p>
            </p:txBody>
          </p:sp>
        </p:grpSp>
        <p:pic>
          <p:nvPicPr>
            <p:cNvPr id="425" name="Google Shape;425;p39"/>
            <p:cNvPicPr preferRelativeResize="0"/>
            <p:nvPr/>
          </p:nvPicPr>
          <p:blipFill rotWithShape="1">
            <a:blip r:embed="rId3">
              <a:alphaModFix/>
            </a:blip>
            <a:srcRect b="0" l="0" r="0" t="0"/>
            <a:stretch/>
          </p:blipFill>
          <p:spPr>
            <a:xfrm>
              <a:off x="1122089" y="1140779"/>
              <a:ext cx="4836260" cy="551359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grpSp>
        <p:nvGrpSpPr>
          <p:cNvPr id="430" name="Google Shape;430;p40"/>
          <p:cNvGrpSpPr/>
          <p:nvPr/>
        </p:nvGrpSpPr>
        <p:grpSpPr>
          <a:xfrm>
            <a:off x="3281824" y="370563"/>
            <a:ext cx="8102386" cy="5479197"/>
            <a:chOff x="3597667" y="236547"/>
            <a:chExt cx="8102386" cy="5479197"/>
          </a:xfrm>
        </p:grpSpPr>
        <p:grpSp>
          <p:nvGrpSpPr>
            <p:cNvPr id="431" name="Google Shape;431;p40"/>
            <p:cNvGrpSpPr/>
            <p:nvPr/>
          </p:nvGrpSpPr>
          <p:grpSpPr>
            <a:xfrm>
              <a:off x="3597667" y="236547"/>
              <a:ext cx="7788088" cy="1389094"/>
              <a:chOff x="3261889" y="51922"/>
              <a:chExt cx="7788088" cy="1695024"/>
            </a:xfrm>
          </p:grpSpPr>
          <p:grpSp>
            <p:nvGrpSpPr>
              <p:cNvPr id="432" name="Google Shape;432;p40"/>
              <p:cNvGrpSpPr/>
              <p:nvPr/>
            </p:nvGrpSpPr>
            <p:grpSpPr>
              <a:xfrm>
                <a:off x="3261889" y="51922"/>
                <a:ext cx="5471652" cy="780797"/>
                <a:chOff x="4285131" y="358927"/>
                <a:chExt cx="5063613" cy="542707"/>
              </a:xfrm>
            </p:grpSpPr>
            <p:sp>
              <p:nvSpPr>
                <p:cNvPr id="433" name="Google Shape;433;p40"/>
                <p:cNvSpPr txBox="1"/>
                <p:nvPr/>
              </p:nvSpPr>
              <p:spPr>
                <a:xfrm>
                  <a:off x="5660446" y="358927"/>
                  <a:ext cx="2313014" cy="506690"/>
                </a:xfrm>
                <a:prstGeom prst="rect">
                  <a:avLst/>
                </a:prstGeom>
                <a:noFill/>
                <a:ln>
                  <a:noFill/>
                </a:ln>
              </p:spPr>
              <p:txBody>
                <a:bodyPr anchorCtr="0" anchor="t" bIns="45700" lIns="91425" spcFirstLastPara="1" rIns="91425" wrap="square" tIns="45700">
                  <a:spAutoFit/>
                </a:bodyPr>
                <a:lstStyle/>
                <a:p>
                  <a:pPr indent="0" lvl="0" marL="0" marR="0" rtl="0" algn="ctr">
                    <a:lnSpc>
                      <a:spcPct val="258666"/>
                    </a:lnSpc>
                    <a:spcBef>
                      <a:spcPts val="0"/>
                    </a:spcBef>
                    <a:spcAft>
                      <a:spcPts val="0"/>
                    </a:spcAft>
                    <a:buNone/>
                  </a:pPr>
                  <a:r>
                    <a:rPr b="1" lang="en-US" sz="1800">
                      <a:solidFill>
                        <a:srgbClr val="3F3F3F"/>
                      </a:solidFill>
                      <a:latin typeface="Public Sans"/>
                      <a:ea typeface="Public Sans"/>
                      <a:cs typeface="Public Sans"/>
                      <a:sym typeface="Public Sans"/>
                    </a:rPr>
                    <a:t>FUNGSI EDIT MENU</a:t>
                  </a:r>
                  <a:endParaRPr b="1" sz="1800">
                    <a:solidFill>
                      <a:srgbClr val="3F3F3F"/>
                    </a:solidFill>
                    <a:latin typeface="Public Sans"/>
                    <a:ea typeface="Public Sans"/>
                    <a:cs typeface="Public Sans"/>
                    <a:sym typeface="Public Sans"/>
                  </a:endParaRPr>
                </a:p>
              </p:txBody>
            </p:sp>
            <p:cxnSp>
              <p:nvCxnSpPr>
                <p:cNvPr id="434" name="Google Shape;434;p40"/>
                <p:cNvCxnSpPr/>
                <p:nvPr/>
              </p:nvCxnSpPr>
              <p:spPr>
                <a:xfrm>
                  <a:off x="4285131" y="901634"/>
                  <a:ext cx="5063613" cy="0"/>
                </a:xfrm>
                <a:prstGeom prst="straightConnector1">
                  <a:avLst/>
                </a:prstGeom>
                <a:noFill/>
                <a:ln cap="flat" cmpd="sng" w="12700">
                  <a:solidFill>
                    <a:schemeClr val="dk1"/>
                  </a:solidFill>
                  <a:prstDash val="solid"/>
                  <a:miter lim="800000"/>
                  <a:headEnd len="sm" w="sm" type="none"/>
                  <a:tailEnd len="sm" w="sm" type="none"/>
                </a:ln>
              </p:spPr>
            </p:cxnSp>
          </p:grpSp>
          <p:sp>
            <p:nvSpPr>
              <p:cNvPr id="435" name="Google Shape;435;p40"/>
              <p:cNvSpPr txBox="1"/>
              <p:nvPr/>
            </p:nvSpPr>
            <p:spPr>
              <a:xfrm>
                <a:off x="7166235" y="1258717"/>
                <a:ext cx="3883742" cy="4882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Public Sans"/>
                  <a:ea typeface="Public Sans"/>
                  <a:cs typeface="Public Sans"/>
                  <a:sym typeface="Public Sans"/>
                </a:endParaRPr>
              </a:p>
            </p:txBody>
          </p:sp>
        </p:grpSp>
        <p:sp>
          <p:nvSpPr>
            <p:cNvPr id="436" name="Google Shape;436;p40"/>
            <p:cNvSpPr txBox="1"/>
            <p:nvPr/>
          </p:nvSpPr>
          <p:spPr>
            <a:xfrm>
              <a:off x="6438584" y="1006763"/>
              <a:ext cx="5261469"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ublic Sans"/>
                  <a:ea typeface="Public Sans"/>
                  <a:cs typeface="Public Sans"/>
                  <a:sym typeface="Public Sans"/>
                </a:rPr>
                <a:t>Fungsi </a:t>
              </a:r>
              <a:r>
                <a:rPr b="1" lang="en-US" sz="2000">
                  <a:solidFill>
                    <a:schemeClr val="dk1"/>
                  </a:solidFill>
                  <a:latin typeface="Public Sans"/>
                  <a:ea typeface="Public Sans"/>
                  <a:cs typeface="Public Sans"/>
                  <a:sym typeface="Public Sans"/>
                </a:rPr>
                <a:t>p_edit_menu($id)</a:t>
              </a:r>
              <a:r>
                <a:rPr lang="en-US" sz="2000">
                  <a:solidFill>
                    <a:schemeClr val="dk1"/>
                  </a:solidFill>
                  <a:latin typeface="Public Sans"/>
                  <a:ea typeface="Public Sans"/>
                  <a:cs typeface="Public Sans"/>
                  <a:sym typeface="Public Sans"/>
                </a:rPr>
                <a:t> digunakan untuk mengubah data menu yang sudah ada. Sistem memulai transaksi database, lalu mengambil data baru dari form seperti nama menu, link, icon, urutan, dan status aktif. Data tersebut kemudian diperbarui pada menu dengan ID yang diberikan.</a:t>
              </a:r>
              <a:endParaRPr/>
            </a:p>
            <a:p>
              <a:pPr indent="0" lvl="0" marL="0" marR="0" rtl="0" algn="l">
                <a:spcBef>
                  <a:spcPts val="0"/>
                </a:spcBef>
                <a:spcAft>
                  <a:spcPts val="0"/>
                </a:spcAft>
                <a:buNone/>
              </a:pPr>
              <a:r>
                <a:t/>
              </a:r>
              <a:endParaRPr sz="2000">
                <a:solidFill>
                  <a:schemeClr val="dk1"/>
                </a:solidFill>
                <a:latin typeface="Public Sans"/>
                <a:ea typeface="Public Sans"/>
                <a:cs typeface="Public Sans"/>
                <a:sym typeface="Public Sans"/>
              </a:endParaRPr>
            </a:p>
            <a:p>
              <a:pPr indent="0" lvl="0" marL="0" marR="0" rtl="0" algn="l">
                <a:spcBef>
                  <a:spcPts val="0"/>
                </a:spcBef>
                <a:spcAft>
                  <a:spcPts val="0"/>
                </a:spcAft>
                <a:buNone/>
              </a:pPr>
              <a:r>
                <a:rPr lang="en-US" sz="2000">
                  <a:solidFill>
                    <a:schemeClr val="dk1"/>
                  </a:solidFill>
                  <a:latin typeface="Public Sans"/>
                  <a:ea typeface="Public Sans"/>
                  <a:cs typeface="Public Sans"/>
                  <a:sym typeface="Public Sans"/>
                </a:rPr>
                <a:t>Jika proses update berhasil, transaksi akan di-commit dan dikembalikan respon JSON berisi status sukses.</a:t>
              </a:r>
              <a:endParaRPr/>
            </a:p>
            <a:p>
              <a:pPr indent="0" lvl="0" marL="0" marR="0" rtl="0" algn="l">
                <a:spcBef>
                  <a:spcPts val="0"/>
                </a:spcBef>
                <a:spcAft>
                  <a:spcPts val="0"/>
                </a:spcAft>
                <a:buNone/>
              </a:pPr>
              <a:br>
                <a:rPr lang="en-US" sz="2000">
                  <a:solidFill>
                    <a:schemeClr val="dk1"/>
                  </a:solidFill>
                  <a:latin typeface="Public Sans"/>
                  <a:ea typeface="Public Sans"/>
                  <a:cs typeface="Public Sans"/>
                  <a:sym typeface="Public Sans"/>
                </a:rPr>
              </a:br>
              <a:r>
                <a:rPr lang="en-US" sz="2000">
                  <a:solidFill>
                    <a:schemeClr val="dk1"/>
                  </a:solidFill>
                  <a:latin typeface="Public Sans"/>
                  <a:ea typeface="Public Sans"/>
                  <a:cs typeface="Public Sans"/>
                  <a:sym typeface="Public Sans"/>
                </a:rPr>
                <a:t>Jika terjadi error atau transaksi gagal, proses akan di-rollback dan respon JSON error akan dikirimkan.</a:t>
              </a:r>
              <a:endParaRPr/>
            </a:p>
          </p:txBody>
        </p:sp>
      </p:grpSp>
      <p:pic>
        <p:nvPicPr>
          <p:cNvPr id="437" name="Google Shape;437;p40"/>
          <p:cNvPicPr preferRelativeResize="0"/>
          <p:nvPr/>
        </p:nvPicPr>
        <p:blipFill rotWithShape="1">
          <a:blip r:embed="rId3">
            <a:alphaModFix/>
          </a:blip>
          <a:srcRect b="0" l="0" r="0" t="0"/>
          <a:stretch/>
        </p:blipFill>
        <p:spPr>
          <a:xfrm>
            <a:off x="807790" y="1140779"/>
            <a:ext cx="5261468" cy="54761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grpSp>
        <p:nvGrpSpPr>
          <p:cNvPr id="442" name="Google Shape;442;p41"/>
          <p:cNvGrpSpPr/>
          <p:nvPr/>
        </p:nvGrpSpPr>
        <p:grpSpPr>
          <a:xfrm>
            <a:off x="956495" y="370563"/>
            <a:ext cx="10427715" cy="6223818"/>
            <a:chOff x="956495" y="370563"/>
            <a:chExt cx="10427715" cy="6223818"/>
          </a:xfrm>
        </p:grpSpPr>
        <p:grpSp>
          <p:nvGrpSpPr>
            <p:cNvPr id="443" name="Google Shape;443;p41"/>
            <p:cNvGrpSpPr/>
            <p:nvPr/>
          </p:nvGrpSpPr>
          <p:grpSpPr>
            <a:xfrm>
              <a:off x="3281824" y="370563"/>
              <a:ext cx="8102386" cy="4863644"/>
              <a:chOff x="3597667" y="236547"/>
              <a:chExt cx="8102386" cy="4863644"/>
            </a:xfrm>
          </p:grpSpPr>
          <p:grpSp>
            <p:nvGrpSpPr>
              <p:cNvPr id="444" name="Google Shape;444;p41"/>
              <p:cNvGrpSpPr/>
              <p:nvPr/>
            </p:nvGrpSpPr>
            <p:grpSpPr>
              <a:xfrm>
                <a:off x="3597667" y="236547"/>
                <a:ext cx="7788088" cy="1389094"/>
                <a:chOff x="3261889" y="51922"/>
                <a:chExt cx="7788088" cy="1695024"/>
              </a:xfrm>
            </p:grpSpPr>
            <p:grpSp>
              <p:nvGrpSpPr>
                <p:cNvPr id="445" name="Google Shape;445;p41"/>
                <p:cNvGrpSpPr/>
                <p:nvPr/>
              </p:nvGrpSpPr>
              <p:grpSpPr>
                <a:xfrm>
                  <a:off x="3261889" y="51922"/>
                  <a:ext cx="5471652" cy="780797"/>
                  <a:chOff x="4285131" y="358927"/>
                  <a:chExt cx="5063613" cy="542707"/>
                </a:xfrm>
              </p:grpSpPr>
              <p:sp>
                <p:nvSpPr>
                  <p:cNvPr id="446" name="Google Shape;446;p41"/>
                  <p:cNvSpPr txBox="1"/>
                  <p:nvPr/>
                </p:nvSpPr>
                <p:spPr>
                  <a:xfrm>
                    <a:off x="5112306" y="358927"/>
                    <a:ext cx="3409292" cy="506690"/>
                  </a:xfrm>
                  <a:prstGeom prst="rect">
                    <a:avLst/>
                  </a:prstGeom>
                  <a:noFill/>
                  <a:ln>
                    <a:noFill/>
                  </a:ln>
                </p:spPr>
                <p:txBody>
                  <a:bodyPr anchorCtr="0" anchor="t" bIns="45700" lIns="91425" spcFirstLastPara="1" rIns="91425" wrap="square" tIns="45700">
                    <a:spAutoFit/>
                  </a:bodyPr>
                  <a:lstStyle/>
                  <a:p>
                    <a:pPr indent="0" lvl="0" marL="0" marR="0" rtl="0" algn="ctr">
                      <a:lnSpc>
                        <a:spcPct val="258666"/>
                      </a:lnSpc>
                      <a:spcBef>
                        <a:spcPts val="0"/>
                      </a:spcBef>
                      <a:spcAft>
                        <a:spcPts val="0"/>
                      </a:spcAft>
                      <a:buNone/>
                    </a:pPr>
                    <a:r>
                      <a:rPr b="1" lang="en-US" sz="1800">
                        <a:solidFill>
                          <a:srgbClr val="3F3F3F"/>
                        </a:solidFill>
                        <a:latin typeface="Public Sans"/>
                        <a:ea typeface="Public Sans"/>
                        <a:cs typeface="Public Sans"/>
                        <a:sym typeface="Public Sans"/>
                      </a:rPr>
                      <a:t>FUNGSI DELETE/HAPUS MENU</a:t>
                    </a:r>
                    <a:endParaRPr b="1" sz="1800">
                      <a:solidFill>
                        <a:srgbClr val="3F3F3F"/>
                      </a:solidFill>
                      <a:latin typeface="Public Sans"/>
                      <a:ea typeface="Public Sans"/>
                      <a:cs typeface="Public Sans"/>
                      <a:sym typeface="Public Sans"/>
                    </a:endParaRPr>
                  </a:p>
                </p:txBody>
              </p:sp>
              <p:cxnSp>
                <p:nvCxnSpPr>
                  <p:cNvPr id="447" name="Google Shape;447;p41"/>
                  <p:cNvCxnSpPr/>
                  <p:nvPr/>
                </p:nvCxnSpPr>
                <p:spPr>
                  <a:xfrm>
                    <a:off x="4285131" y="901634"/>
                    <a:ext cx="5063613" cy="0"/>
                  </a:xfrm>
                  <a:prstGeom prst="straightConnector1">
                    <a:avLst/>
                  </a:prstGeom>
                  <a:noFill/>
                  <a:ln cap="flat" cmpd="sng" w="12700">
                    <a:solidFill>
                      <a:schemeClr val="dk1"/>
                    </a:solidFill>
                    <a:prstDash val="solid"/>
                    <a:miter lim="800000"/>
                    <a:headEnd len="sm" w="sm" type="none"/>
                    <a:tailEnd len="sm" w="sm" type="none"/>
                  </a:ln>
                </p:spPr>
              </p:cxnSp>
            </p:grpSp>
            <p:sp>
              <p:nvSpPr>
                <p:cNvPr id="448" name="Google Shape;448;p41"/>
                <p:cNvSpPr txBox="1"/>
                <p:nvPr/>
              </p:nvSpPr>
              <p:spPr>
                <a:xfrm>
                  <a:off x="7166235" y="1258717"/>
                  <a:ext cx="3883742" cy="4882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Public Sans"/>
                    <a:ea typeface="Public Sans"/>
                    <a:cs typeface="Public Sans"/>
                    <a:sym typeface="Public Sans"/>
                  </a:endParaRPr>
                </a:p>
              </p:txBody>
            </p:sp>
          </p:grpSp>
          <p:sp>
            <p:nvSpPr>
              <p:cNvPr id="449" name="Google Shape;449;p41"/>
              <p:cNvSpPr txBox="1"/>
              <p:nvPr/>
            </p:nvSpPr>
            <p:spPr>
              <a:xfrm>
                <a:off x="6438584" y="1006763"/>
                <a:ext cx="5261469" cy="4093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ublic Sans"/>
                    <a:ea typeface="Public Sans"/>
                    <a:cs typeface="Public Sans"/>
                    <a:sym typeface="Public Sans"/>
                  </a:rPr>
                  <a:t>Fungsi </a:t>
                </a:r>
                <a:r>
                  <a:rPr b="1" lang="en-US" sz="2000">
                    <a:solidFill>
                      <a:schemeClr val="dk1"/>
                    </a:solidFill>
                    <a:latin typeface="Public Sans"/>
                    <a:ea typeface="Public Sans"/>
                    <a:cs typeface="Public Sans"/>
                    <a:sym typeface="Public Sans"/>
                  </a:rPr>
                  <a:t>delete_menu() </a:t>
                </a:r>
                <a:r>
                  <a:rPr lang="en-US" sz="2000">
                    <a:solidFill>
                      <a:schemeClr val="dk1"/>
                    </a:solidFill>
                    <a:latin typeface="Public Sans"/>
                    <a:ea typeface="Public Sans"/>
                    <a:cs typeface="Public Sans"/>
                    <a:sym typeface="Public Sans"/>
                  </a:rPr>
                  <a:t>digunakan untuk menghapus menu dari database. Sistem memulai transaksi, lalu mengambil ID menu yang dikirim dari form. Jika ID valid, menu dengan ID tersebut dihapus.</a:t>
                </a:r>
                <a:endParaRPr/>
              </a:p>
              <a:p>
                <a:pPr indent="0" lvl="0" marL="0" marR="0" rtl="0" algn="l">
                  <a:spcBef>
                    <a:spcPts val="0"/>
                  </a:spcBef>
                  <a:spcAft>
                    <a:spcPts val="0"/>
                  </a:spcAft>
                  <a:buNone/>
                </a:pPr>
                <a:r>
                  <a:t/>
                </a:r>
                <a:endParaRPr sz="2000">
                  <a:solidFill>
                    <a:schemeClr val="dk1"/>
                  </a:solidFill>
                  <a:latin typeface="Public Sans"/>
                  <a:ea typeface="Public Sans"/>
                  <a:cs typeface="Public Sans"/>
                  <a:sym typeface="Public Sans"/>
                </a:endParaRPr>
              </a:p>
              <a:p>
                <a:pPr indent="0" lvl="0" marL="0" marR="0" rtl="0" algn="l">
                  <a:spcBef>
                    <a:spcPts val="0"/>
                  </a:spcBef>
                  <a:spcAft>
                    <a:spcPts val="0"/>
                  </a:spcAft>
                  <a:buNone/>
                </a:pPr>
                <a:r>
                  <a:rPr lang="en-US" sz="2000">
                    <a:solidFill>
                      <a:schemeClr val="dk1"/>
                    </a:solidFill>
                    <a:latin typeface="Public Sans"/>
                    <a:ea typeface="Public Sans"/>
                    <a:cs typeface="Public Sans"/>
                    <a:sym typeface="Public Sans"/>
                  </a:rPr>
                  <a:t>Jika proses penghapusan berhasil, transaksi di-commit dan dikirim respon JSON sukses.</a:t>
                </a:r>
                <a:endParaRPr/>
              </a:p>
              <a:p>
                <a:pPr indent="0" lvl="0" marL="0" marR="0" rtl="0" algn="l">
                  <a:spcBef>
                    <a:spcPts val="0"/>
                  </a:spcBef>
                  <a:spcAft>
                    <a:spcPts val="0"/>
                  </a:spcAft>
                  <a:buNone/>
                </a:pPr>
                <a:br>
                  <a:rPr lang="en-US" sz="2000">
                    <a:solidFill>
                      <a:schemeClr val="dk1"/>
                    </a:solidFill>
                    <a:latin typeface="Public Sans"/>
                    <a:ea typeface="Public Sans"/>
                    <a:cs typeface="Public Sans"/>
                    <a:sym typeface="Public Sans"/>
                  </a:rPr>
                </a:br>
                <a:r>
                  <a:rPr lang="en-US" sz="2000">
                    <a:solidFill>
                      <a:schemeClr val="dk1"/>
                    </a:solidFill>
                    <a:latin typeface="Public Sans"/>
                    <a:ea typeface="Public Sans"/>
                    <a:cs typeface="Public Sans"/>
                    <a:sym typeface="Public Sans"/>
                  </a:rPr>
                  <a:t>Jika terjadi error atau transaksi gagal, proses di-rollback dan sistem mengirim respon JSON berisi pesan error.</a:t>
                </a:r>
                <a:endParaRPr/>
              </a:p>
            </p:txBody>
          </p:sp>
        </p:grpSp>
        <p:pic>
          <p:nvPicPr>
            <p:cNvPr id="450" name="Google Shape;450;p41"/>
            <p:cNvPicPr preferRelativeResize="0"/>
            <p:nvPr/>
          </p:nvPicPr>
          <p:blipFill rotWithShape="1">
            <a:blip r:embed="rId3">
              <a:alphaModFix/>
            </a:blip>
            <a:srcRect b="0" l="0" r="0" t="0"/>
            <a:stretch/>
          </p:blipFill>
          <p:spPr>
            <a:xfrm>
              <a:off x="956495" y="1140779"/>
              <a:ext cx="4952692" cy="5453602"/>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5"/>
          <p:cNvSpPr txBox="1"/>
          <p:nvPr/>
        </p:nvSpPr>
        <p:spPr>
          <a:xfrm>
            <a:off x="538480" y="755916"/>
            <a:ext cx="4003040"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262626"/>
                </a:solidFill>
                <a:latin typeface="Libre Baskerville"/>
                <a:ea typeface="Libre Baskerville"/>
                <a:cs typeface="Libre Baskerville"/>
                <a:sym typeface="Libre Baskerville"/>
              </a:rPr>
              <a:t>Profil</a:t>
            </a:r>
            <a:endParaRPr sz="4400">
              <a:solidFill>
                <a:srgbClr val="262626"/>
              </a:solidFill>
              <a:latin typeface="Libre Baskerville"/>
              <a:ea typeface="Libre Baskerville"/>
              <a:cs typeface="Libre Baskerville"/>
              <a:sym typeface="Libre Baskerville"/>
            </a:endParaRPr>
          </a:p>
          <a:p>
            <a:pPr indent="0" lvl="0" marL="0" marR="0" rtl="0" algn="l">
              <a:spcBef>
                <a:spcPts val="0"/>
              </a:spcBef>
              <a:spcAft>
                <a:spcPts val="0"/>
              </a:spcAft>
              <a:buNone/>
            </a:pPr>
            <a:r>
              <a:rPr lang="en-US" sz="4400">
                <a:solidFill>
                  <a:srgbClr val="262626"/>
                </a:solidFill>
                <a:latin typeface="Libre Baskerville"/>
                <a:ea typeface="Libre Baskerville"/>
                <a:cs typeface="Libre Baskerville"/>
                <a:sym typeface="Libre Baskerville"/>
              </a:rPr>
              <a:t> </a:t>
            </a:r>
            <a:r>
              <a:rPr lang="en-US" sz="4400">
                <a:solidFill>
                  <a:srgbClr val="7F6000"/>
                </a:solidFill>
                <a:latin typeface="Libre Baskerville"/>
                <a:ea typeface="Libre Baskerville"/>
                <a:cs typeface="Libre Baskerville"/>
                <a:sym typeface="Libre Baskerville"/>
              </a:rPr>
              <a:t>Perusahaan</a:t>
            </a:r>
            <a:endParaRPr sz="4400">
              <a:solidFill>
                <a:srgbClr val="7F6000"/>
              </a:solidFill>
              <a:latin typeface="Libre Baskerville"/>
              <a:ea typeface="Libre Baskerville"/>
              <a:cs typeface="Libre Baskerville"/>
              <a:sym typeface="Libre Baskerville"/>
            </a:endParaRPr>
          </a:p>
        </p:txBody>
      </p:sp>
      <p:sp>
        <p:nvSpPr>
          <p:cNvPr id="134" name="Google Shape;134;p15"/>
          <p:cNvSpPr/>
          <p:nvPr/>
        </p:nvSpPr>
        <p:spPr>
          <a:xfrm>
            <a:off x="2593570" y="2163993"/>
            <a:ext cx="2838069" cy="2014110"/>
          </a:xfrm>
          <a:custGeom>
            <a:rect b="b" l="l" r="r" t="t"/>
            <a:pathLst>
              <a:path extrusionOk="0" h="4012783" w="4831718">
                <a:moveTo>
                  <a:pt x="0" y="0"/>
                </a:moveTo>
                <a:lnTo>
                  <a:pt x="4831719" y="0"/>
                </a:lnTo>
                <a:lnTo>
                  <a:pt x="4831719" y="4012783"/>
                </a:lnTo>
                <a:lnTo>
                  <a:pt x="0" y="401278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262626"/>
              </a:solidFill>
              <a:latin typeface="Calibri"/>
              <a:ea typeface="Calibri"/>
              <a:cs typeface="Calibri"/>
              <a:sym typeface="Calibri"/>
            </a:endParaRPr>
          </a:p>
        </p:txBody>
      </p:sp>
      <p:sp>
        <p:nvSpPr>
          <p:cNvPr id="135" name="Google Shape;135;p15"/>
          <p:cNvSpPr txBox="1"/>
          <p:nvPr/>
        </p:nvSpPr>
        <p:spPr>
          <a:xfrm>
            <a:off x="4988658" y="963433"/>
            <a:ext cx="513243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62626"/>
                </a:solidFill>
                <a:latin typeface="Dosis"/>
                <a:ea typeface="Dosis"/>
                <a:cs typeface="Dosis"/>
                <a:sym typeface="Dosis"/>
              </a:rPr>
              <a:t>NAMA PERUSAHAAN</a:t>
            </a:r>
            <a:endParaRPr b="1" sz="2000">
              <a:solidFill>
                <a:srgbClr val="262626"/>
              </a:solidFill>
              <a:latin typeface="Dosis"/>
              <a:ea typeface="Dosis"/>
              <a:cs typeface="Dosis"/>
              <a:sym typeface="Dosis"/>
            </a:endParaRPr>
          </a:p>
        </p:txBody>
      </p:sp>
      <p:sp>
        <p:nvSpPr>
          <p:cNvPr id="136" name="Google Shape;136;p15"/>
          <p:cNvSpPr txBox="1"/>
          <p:nvPr/>
        </p:nvSpPr>
        <p:spPr>
          <a:xfrm>
            <a:off x="5606682" y="2038125"/>
            <a:ext cx="6233651"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62626"/>
                </a:solidFill>
                <a:latin typeface="Dosis"/>
                <a:ea typeface="Dosis"/>
                <a:cs typeface="Dosis"/>
                <a:sym typeface="Dosis"/>
              </a:rPr>
              <a:t>BIDANG USAHA</a:t>
            </a:r>
            <a:endParaRPr b="1" sz="2000">
              <a:solidFill>
                <a:srgbClr val="262626"/>
              </a:solidFill>
              <a:latin typeface="Dosis"/>
              <a:ea typeface="Dosis"/>
              <a:cs typeface="Dosis"/>
              <a:sym typeface="Dosis"/>
            </a:endParaRPr>
          </a:p>
        </p:txBody>
      </p:sp>
      <p:sp>
        <p:nvSpPr>
          <p:cNvPr id="137" name="Google Shape;137;p15"/>
          <p:cNvSpPr txBox="1"/>
          <p:nvPr/>
        </p:nvSpPr>
        <p:spPr>
          <a:xfrm>
            <a:off x="5125726" y="3108790"/>
            <a:ext cx="2265676" cy="40011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000">
                <a:solidFill>
                  <a:srgbClr val="262626"/>
                </a:solidFill>
                <a:latin typeface="Dosis"/>
                <a:ea typeface="Dosis"/>
                <a:cs typeface="Dosis"/>
                <a:sym typeface="Dosis"/>
              </a:rPr>
              <a:t>ALAMAT</a:t>
            </a:r>
            <a:endParaRPr b="1" sz="2000">
              <a:solidFill>
                <a:srgbClr val="262626"/>
              </a:solidFill>
              <a:latin typeface="Dosis"/>
              <a:ea typeface="Dosis"/>
              <a:cs typeface="Dosis"/>
              <a:sym typeface="Dosis"/>
            </a:endParaRPr>
          </a:p>
        </p:txBody>
      </p:sp>
      <p:sp>
        <p:nvSpPr>
          <p:cNvPr id="138" name="Google Shape;138;p15"/>
          <p:cNvSpPr txBox="1"/>
          <p:nvPr/>
        </p:nvSpPr>
        <p:spPr>
          <a:xfrm>
            <a:off x="4963162" y="4178103"/>
            <a:ext cx="2428240" cy="707886"/>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000">
                <a:solidFill>
                  <a:srgbClr val="262626"/>
                </a:solidFill>
                <a:latin typeface="Dosis"/>
                <a:ea typeface="Dosis"/>
                <a:cs typeface="Dosis"/>
                <a:sym typeface="Dosis"/>
              </a:rPr>
              <a:t>PROFIL SINGKAT PERUSAHAAN</a:t>
            </a:r>
            <a:endParaRPr b="1" sz="2000">
              <a:solidFill>
                <a:srgbClr val="262626"/>
              </a:solidFill>
              <a:latin typeface="Dosis"/>
              <a:ea typeface="Dosis"/>
              <a:cs typeface="Dosis"/>
              <a:sym typeface="Dosis"/>
            </a:endParaRPr>
          </a:p>
        </p:txBody>
      </p:sp>
      <p:cxnSp>
        <p:nvCxnSpPr>
          <p:cNvPr id="139" name="Google Shape;139;p15"/>
          <p:cNvCxnSpPr/>
          <p:nvPr/>
        </p:nvCxnSpPr>
        <p:spPr>
          <a:xfrm>
            <a:off x="7473139" y="829562"/>
            <a:ext cx="0" cy="700129"/>
          </a:xfrm>
          <a:prstGeom prst="straightConnector1">
            <a:avLst/>
          </a:prstGeom>
          <a:noFill/>
          <a:ln cap="flat" cmpd="sng" w="12700">
            <a:solidFill>
              <a:schemeClr val="dk1"/>
            </a:solidFill>
            <a:prstDash val="solid"/>
            <a:miter lim="800000"/>
            <a:headEnd len="sm" w="sm" type="none"/>
            <a:tailEnd len="sm" w="sm" type="none"/>
          </a:ln>
        </p:spPr>
      </p:cxnSp>
      <p:cxnSp>
        <p:nvCxnSpPr>
          <p:cNvPr id="140" name="Google Shape;140;p15"/>
          <p:cNvCxnSpPr/>
          <p:nvPr/>
        </p:nvCxnSpPr>
        <p:spPr>
          <a:xfrm>
            <a:off x="7482660" y="4178103"/>
            <a:ext cx="0" cy="642203"/>
          </a:xfrm>
          <a:prstGeom prst="straightConnector1">
            <a:avLst/>
          </a:prstGeom>
          <a:noFill/>
          <a:ln cap="flat" cmpd="sng" w="12700">
            <a:solidFill>
              <a:schemeClr val="dk1"/>
            </a:solidFill>
            <a:prstDash val="solid"/>
            <a:miter lim="800000"/>
            <a:headEnd len="sm" w="sm" type="none"/>
            <a:tailEnd len="sm" w="sm" type="none"/>
          </a:ln>
        </p:spPr>
      </p:cxnSp>
      <p:cxnSp>
        <p:nvCxnSpPr>
          <p:cNvPr id="141" name="Google Shape;141;p15"/>
          <p:cNvCxnSpPr/>
          <p:nvPr/>
        </p:nvCxnSpPr>
        <p:spPr>
          <a:xfrm>
            <a:off x="7473139" y="2958780"/>
            <a:ext cx="0" cy="700129"/>
          </a:xfrm>
          <a:prstGeom prst="straightConnector1">
            <a:avLst/>
          </a:prstGeom>
          <a:noFill/>
          <a:ln cap="flat" cmpd="sng" w="12700">
            <a:solidFill>
              <a:schemeClr val="dk1"/>
            </a:solidFill>
            <a:prstDash val="solid"/>
            <a:miter lim="800000"/>
            <a:headEnd len="sm" w="sm" type="none"/>
            <a:tailEnd len="sm" w="sm" type="none"/>
          </a:ln>
        </p:spPr>
      </p:cxnSp>
      <p:cxnSp>
        <p:nvCxnSpPr>
          <p:cNvPr id="142" name="Google Shape;142;p15"/>
          <p:cNvCxnSpPr/>
          <p:nvPr/>
        </p:nvCxnSpPr>
        <p:spPr>
          <a:xfrm>
            <a:off x="7475439" y="1898875"/>
            <a:ext cx="0" cy="700129"/>
          </a:xfrm>
          <a:prstGeom prst="straightConnector1">
            <a:avLst/>
          </a:prstGeom>
          <a:noFill/>
          <a:ln cap="flat" cmpd="sng" w="12700">
            <a:solidFill>
              <a:schemeClr val="dk1"/>
            </a:solidFill>
            <a:prstDash val="solid"/>
            <a:miter lim="800000"/>
            <a:headEnd len="sm" w="sm" type="none"/>
            <a:tailEnd len="sm" w="sm" type="none"/>
          </a:ln>
        </p:spPr>
      </p:cxnSp>
      <p:sp>
        <p:nvSpPr>
          <p:cNvPr id="143" name="Google Shape;143;p15"/>
          <p:cNvSpPr txBox="1"/>
          <p:nvPr/>
        </p:nvSpPr>
        <p:spPr>
          <a:xfrm>
            <a:off x="7650482" y="1023650"/>
            <a:ext cx="337615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rgbClr val="262626"/>
                </a:solidFill>
                <a:latin typeface="Public Sans"/>
                <a:ea typeface="Public Sans"/>
                <a:cs typeface="Public Sans"/>
                <a:sym typeface="Public Sans"/>
              </a:rPr>
              <a:t>PT. Hyperdata Solusindo Mandiri</a:t>
            </a:r>
            <a:endParaRPr sz="1500">
              <a:solidFill>
                <a:srgbClr val="262626"/>
              </a:solidFill>
              <a:latin typeface="Public Sans"/>
              <a:ea typeface="Public Sans"/>
              <a:cs typeface="Public Sans"/>
              <a:sym typeface="Public Sans"/>
            </a:endParaRPr>
          </a:p>
        </p:txBody>
      </p:sp>
      <p:sp>
        <p:nvSpPr>
          <p:cNvPr id="144" name="Google Shape;144;p15"/>
          <p:cNvSpPr txBox="1"/>
          <p:nvPr/>
        </p:nvSpPr>
        <p:spPr>
          <a:xfrm>
            <a:off x="7650482" y="2002411"/>
            <a:ext cx="3376154"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rgbClr val="262626"/>
                </a:solidFill>
                <a:latin typeface="Public Sans"/>
                <a:ea typeface="Public Sans"/>
                <a:cs typeface="Public Sans"/>
                <a:sym typeface="Public Sans"/>
              </a:rPr>
              <a:t>Software Development</a:t>
            </a:r>
            <a:endParaRPr sz="1500">
              <a:solidFill>
                <a:srgbClr val="262626"/>
              </a:solidFill>
              <a:latin typeface="Public Sans"/>
              <a:ea typeface="Public Sans"/>
              <a:cs typeface="Public Sans"/>
              <a:sym typeface="Public Sans"/>
            </a:endParaRPr>
          </a:p>
        </p:txBody>
      </p:sp>
      <p:sp>
        <p:nvSpPr>
          <p:cNvPr id="145" name="Google Shape;145;p15"/>
          <p:cNvSpPr txBox="1"/>
          <p:nvPr/>
        </p:nvSpPr>
        <p:spPr>
          <a:xfrm>
            <a:off x="7554877" y="2928004"/>
            <a:ext cx="3376154" cy="841834"/>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None/>
            </a:pPr>
            <a:r>
              <a:rPr lang="en-US" sz="1500">
                <a:solidFill>
                  <a:srgbClr val="262626"/>
                </a:solidFill>
                <a:latin typeface="Public Sans"/>
                <a:ea typeface="Public Sans"/>
                <a:cs typeface="Public Sans"/>
                <a:sym typeface="Public Sans"/>
              </a:rPr>
              <a:t>Jl. Gatot Subroto KM 7, RT. 003 / RW. 12, Jatake, Kec. Jatiuwung, Kota Tangerang, Banten 15136</a:t>
            </a:r>
            <a:endParaRPr/>
          </a:p>
        </p:txBody>
      </p:sp>
      <p:sp>
        <p:nvSpPr>
          <p:cNvPr id="146" name="Google Shape;146;p15"/>
          <p:cNvSpPr txBox="1"/>
          <p:nvPr/>
        </p:nvSpPr>
        <p:spPr>
          <a:xfrm>
            <a:off x="7573919" y="4178103"/>
            <a:ext cx="4355377" cy="2380716"/>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None/>
            </a:pPr>
            <a:r>
              <a:rPr lang="en-US" sz="1500">
                <a:solidFill>
                  <a:srgbClr val="262626"/>
                </a:solidFill>
                <a:latin typeface="Public Sans"/>
                <a:ea typeface="Public Sans"/>
                <a:cs typeface="Public Sans"/>
                <a:sym typeface="Public Sans"/>
              </a:rPr>
              <a:t>PT. Hyperdata Solusindo Mandiri merupakan sebuah Perusahaan yang bergerak dibidang informasi dan layanan jasa teknologi,</a:t>
            </a:r>
            <a:endParaRPr/>
          </a:p>
          <a:p>
            <a:pPr indent="0" lvl="0" marL="0" marR="0" rtl="0" algn="l">
              <a:lnSpc>
                <a:spcPct val="133333"/>
              </a:lnSpc>
              <a:spcBef>
                <a:spcPts val="0"/>
              </a:spcBef>
              <a:spcAft>
                <a:spcPts val="0"/>
              </a:spcAft>
              <a:buNone/>
            </a:pPr>
            <a:r>
              <a:rPr lang="en-US" sz="1500">
                <a:solidFill>
                  <a:srgbClr val="262626"/>
                </a:solidFill>
                <a:latin typeface="Public Sans"/>
                <a:ea typeface="Public Sans"/>
                <a:cs typeface="Public Sans"/>
                <a:sym typeface="Public Sans"/>
              </a:rPr>
              <a:t>Produk serta jasa ditawarkan oleh Perusahaan meliputi aplikasi berbasis web, desktop, android dan konsultan bisnis IT</a:t>
            </a:r>
            <a:endParaRPr/>
          </a:p>
          <a:p>
            <a:pPr indent="0" lvl="0" marL="0" marR="0" rtl="0" algn="l">
              <a:lnSpc>
                <a:spcPct val="133333"/>
              </a:lnSpc>
              <a:spcBef>
                <a:spcPts val="0"/>
              </a:spcBef>
              <a:spcAft>
                <a:spcPts val="0"/>
              </a:spcAft>
              <a:buNone/>
            </a:pPr>
            <a:r>
              <a:rPr lang="en-US" sz="1500">
                <a:solidFill>
                  <a:srgbClr val="262626"/>
                </a:solidFill>
                <a:latin typeface="Public Sans"/>
                <a:ea typeface="Public Sans"/>
                <a:cs typeface="Public Sans"/>
                <a:sym typeface="Public Sans"/>
              </a:rPr>
              <a:t>Perusahaan ini berada di bawah naungan PT. Autochem Industry yang berlokasi di tangerang</a:t>
            </a:r>
            <a:endParaRPr sz="1500">
              <a:solidFill>
                <a:srgbClr val="262626"/>
              </a:solidFill>
              <a:latin typeface="Public Sans"/>
              <a:ea typeface="Public Sans"/>
              <a:cs typeface="Public Sans"/>
              <a:sym typeface="Public Sans"/>
            </a:endParaRPr>
          </a:p>
        </p:txBody>
      </p:sp>
      <p:pic>
        <p:nvPicPr>
          <p:cNvPr id="147" name="Google Shape;147;p15"/>
          <p:cNvPicPr preferRelativeResize="0"/>
          <p:nvPr/>
        </p:nvPicPr>
        <p:blipFill rotWithShape="1">
          <a:blip r:embed="rId4">
            <a:alphaModFix/>
          </a:blip>
          <a:srcRect b="0" l="0" r="0" t="0"/>
          <a:stretch/>
        </p:blipFill>
        <p:spPr>
          <a:xfrm>
            <a:off x="974278" y="3508900"/>
            <a:ext cx="2393972" cy="319196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grpSp>
        <p:nvGrpSpPr>
          <p:cNvPr id="455" name="Google Shape;455;p42"/>
          <p:cNvGrpSpPr/>
          <p:nvPr/>
        </p:nvGrpSpPr>
        <p:grpSpPr>
          <a:xfrm>
            <a:off x="1027406" y="530942"/>
            <a:ext cx="10137188" cy="5732206"/>
            <a:chOff x="932724" y="370563"/>
            <a:chExt cx="10137188" cy="5236559"/>
          </a:xfrm>
        </p:grpSpPr>
        <p:grpSp>
          <p:nvGrpSpPr>
            <p:cNvPr id="456" name="Google Shape;456;p42"/>
            <p:cNvGrpSpPr/>
            <p:nvPr/>
          </p:nvGrpSpPr>
          <p:grpSpPr>
            <a:xfrm>
              <a:off x="3281824" y="370563"/>
              <a:ext cx="7788088" cy="3362389"/>
              <a:chOff x="3597667" y="236547"/>
              <a:chExt cx="7788088" cy="3362389"/>
            </a:xfrm>
          </p:grpSpPr>
          <p:grpSp>
            <p:nvGrpSpPr>
              <p:cNvPr id="457" name="Google Shape;457;p42"/>
              <p:cNvGrpSpPr/>
              <p:nvPr/>
            </p:nvGrpSpPr>
            <p:grpSpPr>
              <a:xfrm>
                <a:off x="3597667" y="236547"/>
                <a:ext cx="7788088" cy="1389094"/>
                <a:chOff x="3261889" y="51922"/>
                <a:chExt cx="7788088" cy="1695024"/>
              </a:xfrm>
            </p:grpSpPr>
            <p:grpSp>
              <p:nvGrpSpPr>
                <p:cNvPr id="458" name="Google Shape;458;p42"/>
                <p:cNvGrpSpPr/>
                <p:nvPr/>
              </p:nvGrpSpPr>
              <p:grpSpPr>
                <a:xfrm>
                  <a:off x="3261889" y="51922"/>
                  <a:ext cx="5471652" cy="780797"/>
                  <a:chOff x="4285131" y="358927"/>
                  <a:chExt cx="5063613" cy="542707"/>
                </a:xfrm>
              </p:grpSpPr>
              <p:sp>
                <p:nvSpPr>
                  <p:cNvPr id="459" name="Google Shape;459;p42"/>
                  <p:cNvSpPr txBox="1"/>
                  <p:nvPr/>
                </p:nvSpPr>
                <p:spPr>
                  <a:xfrm>
                    <a:off x="4917980" y="358927"/>
                    <a:ext cx="3797960" cy="506690"/>
                  </a:xfrm>
                  <a:prstGeom prst="rect">
                    <a:avLst/>
                  </a:prstGeom>
                  <a:noFill/>
                  <a:ln>
                    <a:noFill/>
                  </a:ln>
                </p:spPr>
                <p:txBody>
                  <a:bodyPr anchorCtr="0" anchor="t" bIns="45700" lIns="91425" spcFirstLastPara="1" rIns="91425" wrap="square" tIns="45700">
                    <a:spAutoFit/>
                  </a:bodyPr>
                  <a:lstStyle/>
                  <a:p>
                    <a:pPr indent="0" lvl="0" marL="0" marR="0" rtl="0" algn="ctr">
                      <a:lnSpc>
                        <a:spcPct val="258666"/>
                      </a:lnSpc>
                      <a:spcBef>
                        <a:spcPts val="0"/>
                      </a:spcBef>
                      <a:spcAft>
                        <a:spcPts val="0"/>
                      </a:spcAft>
                      <a:buNone/>
                    </a:pPr>
                    <a:r>
                      <a:rPr b="1" lang="en-US" sz="1800">
                        <a:solidFill>
                          <a:srgbClr val="3F3F3F"/>
                        </a:solidFill>
                        <a:latin typeface="Public Sans"/>
                        <a:ea typeface="Public Sans"/>
                        <a:cs typeface="Public Sans"/>
                        <a:sym typeface="Public Sans"/>
                      </a:rPr>
                      <a:t>FORM VIEW TABEL MASTER MENU</a:t>
                    </a:r>
                    <a:endParaRPr b="1" sz="1800">
                      <a:solidFill>
                        <a:srgbClr val="3F3F3F"/>
                      </a:solidFill>
                      <a:latin typeface="Public Sans"/>
                      <a:ea typeface="Public Sans"/>
                      <a:cs typeface="Public Sans"/>
                      <a:sym typeface="Public Sans"/>
                    </a:endParaRPr>
                  </a:p>
                </p:txBody>
              </p:sp>
              <p:cxnSp>
                <p:nvCxnSpPr>
                  <p:cNvPr id="460" name="Google Shape;460;p42"/>
                  <p:cNvCxnSpPr/>
                  <p:nvPr/>
                </p:nvCxnSpPr>
                <p:spPr>
                  <a:xfrm>
                    <a:off x="4285131" y="901634"/>
                    <a:ext cx="5063613" cy="0"/>
                  </a:xfrm>
                  <a:prstGeom prst="straightConnector1">
                    <a:avLst/>
                  </a:prstGeom>
                  <a:noFill/>
                  <a:ln cap="flat" cmpd="sng" w="12700">
                    <a:solidFill>
                      <a:schemeClr val="dk1"/>
                    </a:solidFill>
                    <a:prstDash val="solid"/>
                    <a:miter lim="800000"/>
                    <a:headEnd len="sm" w="sm" type="none"/>
                    <a:tailEnd len="sm" w="sm" type="none"/>
                  </a:ln>
                </p:spPr>
              </p:cxnSp>
            </p:grpSp>
            <p:sp>
              <p:nvSpPr>
                <p:cNvPr id="461" name="Google Shape;461;p42"/>
                <p:cNvSpPr txBox="1"/>
                <p:nvPr/>
              </p:nvSpPr>
              <p:spPr>
                <a:xfrm>
                  <a:off x="7166235" y="1258717"/>
                  <a:ext cx="3883742" cy="4882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Public Sans"/>
                    <a:ea typeface="Public Sans"/>
                    <a:cs typeface="Public Sans"/>
                    <a:sym typeface="Public Sans"/>
                  </a:endParaRPr>
                </a:p>
              </p:txBody>
            </p:sp>
          </p:grpSp>
          <p:sp>
            <p:nvSpPr>
              <p:cNvPr id="462" name="Google Shape;462;p42"/>
              <p:cNvSpPr txBox="1"/>
              <p:nvPr/>
            </p:nvSpPr>
            <p:spPr>
              <a:xfrm>
                <a:off x="7057745" y="1044391"/>
                <a:ext cx="4328010"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Public Sans"/>
                    <a:ea typeface="Public Sans"/>
                    <a:cs typeface="Public Sans"/>
                    <a:sym typeface="Public Sans"/>
                  </a:rPr>
                  <a:t>Kode HTML berikut merupakan table dari form Master Menu, fungsi table ini Adalah menampilan list menu yang sudah dibuat, agar mudah dikonfigurasi misalkan ingin di edit atau dihapus, menu yang baru saja dibuat juga akan keluar pada table ini</a:t>
                </a:r>
                <a:endParaRPr sz="2000">
                  <a:solidFill>
                    <a:schemeClr val="dk1"/>
                  </a:solidFill>
                  <a:latin typeface="Public Sans"/>
                  <a:ea typeface="Public Sans"/>
                  <a:cs typeface="Public Sans"/>
                  <a:sym typeface="Public Sans"/>
                </a:endParaRPr>
              </a:p>
            </p:txBody>
          </p:sp>
        </p:grpSp>
        <p:pic>
          <p:nvPicPr>
            <p:cNvPr id="463" name="Google Shape;463;p42"/>
            <p:cNvPicPr preferRelativeResize="0"/>
            <p:nvPr/>
          </p:nvPicPr>
          <p:blipFill rotWithShape="1">
            <a:blip r:embed="rId3">
              <a:alphaModFix/>
            </a:blip>
            <a:srcRect b="0" l="0" r="0" t="0"/>
            <a:stretch/>
          </p:blipFill>
          <p:spPr>
            <a:xfrm>
              <a:off x="932724" y="1250877"/>
              <a:ext cx="5723716" cy="4356245"/>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grpSp>
        <p:nvGrpSpPr>
          <p:cNvPr id="468" name="Google Shape;468;p43"/>
          <p:cNvGrpSpPr/>
          <p:nvPr/>
        </p:nvGrpSpPr>
        <p:grpSpPr>
          <a:xfrm>
            <a:off x="725069" y="530942"/>
            <a:ext cx="10439525" cy="5722374"/>
            <a:chOff x="725069" y="530942"/>
            <a:chExt cx="10439525" cy="5722374"/>
          </a:xfrm>
        </p:grpSpPr>
        <p:grpSp>
          <p:nvGrpSpPr>
            <p:cNvPr id="469" name="Google Shape;469;p43"/>
            <p:cNvGrpSpPr/>
            <p:nvPr/>
          </p:nvGrpSpPr>
          <p:grpSpPr>
            <a:xfrm>
              <a:off x="2910348" y="530942"/>
              <a:ext cx="8254246" cy="5558237"/>
              <a:chOff x="3597667" y="236547"/>
              <a:chExt cx="7788088" cy="5077626"/>
            </a:xfrm>
          </p:grpSpPr>
          <p:grpSp>
            <p:nvGrpSpPr>
              <p:cNvPr id="470" name="Google Shape;470;p43"/>
              <p:cNvGrpSpPr/>
              <p:nvPr/>
            </p:nvGrpSpPr>
            <p:grpSpPr>
              <a:xfrm>
                <a:off x="3597667" y="236547"/>
                <a:ext cx="7788088" cy="1389094"/>
                <a:chOff x="3261889" y="51922"/>
                <a:chExt cx="7788088" cy="1695024"/>
              </a:xfrm>
            </p:grpSpPr>
            <p:grpSp>
              <p:nvGrpSpPr>
                <p:cNvPr id="471" name="Google Shape;471;p43"/>
                <p:cNvGrpSpPr/>
                <p:nvPr/>
              </p:nvGrpSpPr>
              <p:grpSpPr>
                <a:xfrm>
                  <a:off x="3261889" y="51922"/>
                  <a:ext cx="5471652" cy="780797"/>
                  <a:chOff x="4285131" y="358927"/>
                  <a:chExt cx="5063613" cy="542707"/>
                </a:xfrm>
              </p:grpSpPr>
              <p:sp>
                <p:nvSpPr>
                  <p:cNvPr id="472" name="Google Shape;472;p43"/>
                  <p:cNvSpPr txBox="1"/>
                  <p:nvPr/>
                </p:nvSpPr>
                <p:spPr>
                  <a:xfrm>
                    <a:off x="4864965" y="358927"/>
                    <a:ext cx="3903998" cy="462878"/>
                  </a:xfrm>
                  <a:prstGeom prst="rect">
                    <a:avLst/>
                  </a:prstGeom>
                  <a:noFill/>
                  <a:ln>
                    <a:noFill/>
                  </a:ln>
                </p:spPr>
                <p:txBody>
                  <a:bodyPr anchorCtr="0" anchor="t" bIns="45700" lIns="91425" spcFirstLastPara="1" rIns="91425" wrap="square" tIns="45700">
                    <a:spAutoFit/>
                  </a:bodyPr>
                  <a:lstStyle/>
                  <a:p>
                    <a:pPr indent="0" lvl="0" marL="0" marR="0" rtl="0" algn="ctr">
                      <a:lnSpc>
                        <a:spcPct val="258666"/>
                      </a:lnSpc>
                      <a:spcBef>
                        <a:spcPts val="0"/>
                      </a:spcBef>
                      <a:spcAft>
                        <a:spcPts val="0"/>
                      </a:spcAft>
                      <a:buNone/>
                    </a:pPr>
                    <a:r>
                      <a:rPr b="1" lang="en-US" sz="1800">
                        <a:solidFill>
                          <a:srgbClr val="3F3F3F"/>
                        </a:solidFill>
                        <a:latin typeface="Public Sans"/>
                        <a:ea typeface="Public Sans"/>
                        <a:cs typeface="Public Sans"/>
                        <a:sym typeface="Public Sans"/>
                      </a:rPr>
                      <a:t>FORM VIEW TAMBAH DAN EDIT MENU</a:t>
                    </a:r>
                    <a:endParaRPr b="1" sz="1800">
                      <a:solidFill>
                        <a:srgbClr val="3F3F3F"/>
                      </a:solidFill>
                      <a:latin typeface="Public Sans"/>
                      <a:ea typeface="Public Sans"/>
                      <a:cs typeface="Public Sans"/>
                      <a:sym typeface="Public Sans"/>
                    </a:endParaRPr>
                  </a:p>
                </p:txBody>
              </p:sp>
              <p:cxnSp>
                <p:nvCxnSpPr>
                  <p:cNvPr id="473" name="Google Shape;473;p43"/>
                  <p:cNvCxnSpPr/>
                  <p:nvPr/>
                </p:nvCxnSpPr>
                <p:spPr>
                  <a:xfrm>
                    <a:off x="4285131" y="901634"/>
                    <a:ext cx="5063613" cy="0"/>
                  </a:xfrm>
                  <a:prstGeom prst="straightConnector1">
                    <a:avLst/>
                  </a:prstGeom>
                  <a:noFill/>
                  <a:ln cap="flat" cmpd="sng" w="12700">
                    <a:solidFill>
                      <a:schemeClr val="dk1"/>
                    </a:solidFill>
                    <a:prstDash val="solid"/>
                    <a:miter lim="800000"/>
                    <a:headEnd len="sm" w="sm" type="none"/>
                    <a:tailEnd len="sm" w="sm" type="none"/>
                  </a:ln>
                </p:spPr>
              </p:cxnSp>
            </p:grpSp>
            <p:sp>
              <p:nvSpPr>
                <p:cNvPr id="474" name="Google Shape;474;p43"/>
                <p:cNvSpPr txBox="1"/>
                <p:nvPr/>
              </p:nvSpPr>
              <p:spPr>
                <a:xfrm>
                  <a:off x="7166235" y="1258717"/>
                  <a:ext cx="3883742" cy="4882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Public Sans"/>
                    <a:ea typeface="Public Sans"/>
                    <a:cs typeface="Public Sans"/>
                    <a:sym typeface="Public Sans"/>
                  </a:endParaRPr>
                </a:p>
              </p:txBody>
            </p:sp>
          </p:grpSp>
          <p:sp>
            <p:nvSpPr>
              <p:cNvPr id="475" name="Google Shape;475;p43"/>
              <p:cNvSpPr txBox="1"/>
              <p:nvPr/>
            </p:nvSpPr>
            <p:spPr>
              <a:xfrm>
                <a:off x="7892910" y="1026427"/>
                <a:ext cx="3376821" cy="428774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0">
                    <a:solidFill>
                      <a:schemeClr val="dk1"/>
                    </a:solidFill>
                    <a:latin typeface="Public Sans"/>
                    <a:ea typeface="Public Sans"/>
                    <a:cs typeface="Public Sans"/>
                    <a:sym typeface="Public Sans"/>
                  </a:rPr>
                  <a:t>Kode HTML berikut merupakan form yang digunakan untuk menambahkan  menu, pada form ini pengguna bisa mengatur nama menu, link menu, ikon menu dan urutan dari menu.</a:t>
                </a:r>
                <a:endParaRPr/>
              </a:p>
              <a:p>
                <a:pPr indent="0" lvl="0" marL="0" marR="0" rtl="0" algn="l">
                  <a:spcBef>
                    <a:spcPts val="0"/>
                  </a:spcBef>
                  <a:spcAft>
                    <a:spcPts val="0"/>
                  </a:spcAft>
                  <a:buNone/>
                </a:pPr>
                <a:r>
                  <a:t/>
                </a:r>
                <a:endParaRPr sz="2300">
                  <a:solidFill>
                    <a:schemeClr val="dk1"/>
                  </a:solidFill>
                  <a:latin typeface="Public Sans"/>
                  <a:ea typeface="Public Sans"/>
                  <a:cs typeface="Public Sans"/>
                  <a:sym typeface="Public Sans"/>
                </a:endParaRPr>
              </a:p>
              <a:p>
                <a:pPr indent="0" lvl="0" marL="0" marR="0" rtl="0" algn="l">
                  <a:spcBef>
                    <a:spcPts val="0"/>
                  </a:spcBef>
                  <a:spcAft>
                    <a:spcPts val="0"/>
                  </a:spcAft>
                  <a:buNone/>
                </a:pPr>
                <a:r>
                  <a:rPr lang="en-US" sz="2300">
                    <a:solidFill>
                      <a:schemeClr val="dk1"/>
                    </a:solidFill>
                    <a:latin typeface="Public Sans"/>
                    <a:ea typeface="Public Sans"/>
                    <a:cs typeface="Public Sans"/>
                    <a:sym typeface="Public Sans"/>
                  </a:rPr>
                  <a:t>Form ini juga memiliki 2 fungsi sebagai form untuk edit menu</a:t>
                </a:r>
                <a:endParaRPr sz="2300">
                  <a:solidFill>
                    <a:schemeClr val="dk1"/>
                  </a:solidFill>
                  <a:latin typeface="Public Sans"/>
                  <a:ea typeface="Public Sans"/>
                  <a:cs typeface="Public Sans"/>
                  <a:sym typeface="Public Sans"/>
                </a:endParaRPr>
              </a:p>
            </p:txBody>
          </p:sp>
        </p:grpSp>
        <p:pic>
          <p:nvPicPr>
            <p:cNvPr id="476" name="Google Shape;476;p43"/>
            <p:cNvPicPr preferRelativeResize="0"/>
            <p:nvPr/>
          </p:nvPicPr>
          <p:blipFill rotWithShape="1">
            <a:blip r:embed="rId3">
              <a:alphaModFix/>
            </a:blip>
            <a:srcRect b="0" l="0" r="0" t="0"/>
            <a:stretch/>
          </p:blipFill>
          <p:spPr>
            <a:xfrm>
              <a:off x="725069" y="1334411"/>
              <a:ext cx="6555783" cy="4918905"/>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grpSp>
        <p:nvGrpSpPr>
          <p:cNvPr id="481" name="Google Shape;481;p44"/>
          <p:cNvGrpSpPr/>
          <p:nvPr/>
        </p:nvGrpSpPr>
        <p:grpSpPr>
          <a:xfrm>
            <a:off x="2910348" y="530942"/>
            <a:ext cx="8254246" cy="6101918"/>
            <a:chOff x="3597667" y="236547"/>
            <a:chExt cx="7788088" cy="5574295"/>
          </a:xfrm>
        </p:grpSpPr>
        <p:grpSp>
          <p:nvGrpSpPr>
            <p:cNvPr id="482" name="Google Shape;482;p44"/>
            <p:cNvGrpSpPr/>
            <p:nvPr/>
          </p:nvGrpSpPr>
          <p:grpSpPr>
            <a:xfrm>
              <a:off x="3597667" y="236547"/>
              <a:ext cx="7788088" cy="1389094"/>
              <a:chOff x="3261889" y="51922"/>
              <a:chExt cx="7788088" cy="1695024"/>
            </a:xfrm>
          </p:grpSpPr>
          <p:grpSp>
            <p:nvGrpSpPr>
              <p:cNvPr id="483" name="Google Shape;483;p44"/>
              <p:cNvGrpSpPr/>
              <p:nvPr/>
            </p:nvGrpSpPr>
            <p:grpSpPr>
              <a:xfrm>
                <a:off x="3261889" y="51922"/>
                <a:ext cx="5471652" cy="780797"/>
                <a:chOff x="4285131" y="358927"/>
                <a:chExt cx="5063613" cy="542707"/>
              </a:xfrm>
            </p:grpSpPr>
            <p:sp>
              <p:nvSpPr>
                <p:cNvPr id="484" name="Google Shape;484;p44"/>
                <p:cNvSpPr txBox="1"/>
                <p:nvPr/>
              </p:nvSpPr>
              <p:spPr>
                <a:xfrm>
                  <a:off x="5175001" y="358927"/>
                  <a:ext cx="3283938" cy="462878"/>
                </a:xfrm>
                <a:prstGeom prst="rect">
                  <a:avLst/>
                </a:prstGeom>
                <a:noFill/>
                <a:ln>
                  <a:noFill/>
                </a:ln>
              </p:spPr>
              <p:txBody>
                <a:bodyPr anchorCtr="0" anchor="t" bIns="45700" lIns="91425" spcFirstLastPara="1" rIns="91425" wrap="square" tIns="45700">
                  <a:spAutoFit/>
                </a:bodyPr>
                <a:lstStyle/>
                <a:p>
                  <a:pPr indent="0" lvl="0" marL="0" marR="0" rtl="0" algn="ctr">
                    <a:lnSpc>
                      <a:spcPct val="258666"/>
                    </a:lnSpc>
                    <a:spcBef>
                      <a:spcPts val="0"/>
                    </a:spcBef>
                    <a:spcAft>
                      <a:spcPts val="0"/>
                    </a:spcAft>
                    <a:buNone/>
                  </a:pPr>
                  <a:r>
                    <a:rPr b="1" lang="en-US" sz="1800">
                      <a:solidFill>
                        <a:srgbClr val="3F3F3F"/>
                      </a:solidFill>
                      <a:latin typeface="Public Sans"/>
                      <a:ea typeface="Public Sans"/>
                      <a:cs typeface="Public Sans"/>
                      <a:sym typeface="Public Sans"/>
                    </a:rPr>
                    <a:t>FORM ADD/TAMBAH SUBMENU</a:t>
                  </a:r>
                  <a:endParaRPr b="1" sz="1800">
                    <a:solidFill>
                      <a:srgbClr val="3F3F3F"/>
                    </a:solidFill>
                    <a:latin typeface="Public Sans"/>
                    <a:ea typeface="Public Sans"/>
                    <a:cs typeface="Public Sans"/>
                    <a:sym typeface="Public Sans"/>
                  </a:endParaRPr>
                </a:p>
              </p:txBody>
            </p:sp>
            <p:cxnSp>
              <p:nvCxnSpPr>
                <p:cNvPr id="485" name="Google Shape;485;p44"/>
                <p:cNvCxnSpPr/>
                <p:nvPr/>
              </p:nvCxnSpPr>
              <p:spPr>
                <a:xfrm>
                  <a:off x="4285131" y="901634"/>
                  <a:ext cx="5063613" cy="0"/>
                </a:xfrm>
                <a:prstGeom prst="straightConnector1">
                  <a:avLst/>
                </a:prstGeom>
                <a:noFill/>
                <a:ln cap="flat" cmpd="sng" w="12700">
                  <a:solidFill>
                    <a:schemeClr val="dk1"/>
                  </a:solidFill>
                  <a:prstDash val="solid"/>
                  <a:miter lim="800000"/>
                  <a:headEnd len="sm" w="sm" type="none"/>
                  <a:tailEnd len="sm" w="sm" type="none"/>
                </a:ln>
              </p:spPr>
            </p:cxnSp>
          </p:grpSp>
          <p:sp>
            <p:nvSpPr>
              <p:cNvPr id="486" name="Google Shape;486;p44"/>
              <p:cNvSpPr txBox="1"/>
              <p:nvPr/>
            </p:nvSpPr>
            <p:spPr>
              <a:xfrm>
                <a:off x="7166235" y="1258717"/>
                <a:ext cx="3883742" cy="4882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Public Sans"/>
                  <a:ea typeface="Public Sans"/>
                  <a:cs typeface="Public Sans"/>
                  <a:sym typeface="Public Sans"/>
                </a:endParaRPr>
              </a:p>
            </p:txBody>
          </p:sp>
        </p:grpSp>
        <p:sp>
          <p:nvSpPr>
            <p:cNvPr id="487" name="Google Shape;487;p44"/>
            <p:cNvSpPr txBox="1"/>
            <p:nvPr/>
          </p:nvSpPr>
          <p:spPr>
            <a:xfrm>
              <a:off x="7920741" y="876420"/>
              <a:ext cx="3376821" cy="49344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0">
                  <a:solidFill>
                    <a:schemeClr val="dk1"/>
                  </a:solidFill>
                  <a:latin typeface="Public Sans"/>
                  <a:ea typeface="Public Sans"/>
                  <a:cs typeface="Public Sans"/>
                  <a:sym typeface="Public Sans"/>
                </a:rPr>
                <a:t>Kode HTML berikut merupakan form untuk menambahkan sub-menu dari suatu parent menu, disini terdapat input untuk memilih parent menu, nama sub-menu, link dari submenu, dan urutan submenu.</a:t>
              </a:r>
              <a:endParaRPr/>
            </a:p>
            <a:p>
              <a:pPr indent="0" lvl="0" marL="0" marR="0" rtl="0" algn="l">
                <a:spcBef>
                  <a:spcPts val="0"/>
                </a:spcBef>
                <a:spcAft>
                  <a:spcPts val="0"/>
                </a:spcAft>
                <a:buNone/>
              </a:pPr>
              <a:r>
                <a:t/>
              </a:r>
              <a:endParaRPr sz="2300">
                <a:solidFill>
                  <a:schemeClr val="dk1"/>
                </a:solidFill>
                <a:latin typeface="Public Sans"/>
                <a:ea typeface="Public Sans"/>
                <a:cs typeface="Public Sans"/>
                <a:sym typeface="Public Sans"/>
              </a:endParaRPr>
            </a:p>
            <a:p>
              <a:pPr indent="0" lvl="0" marL="0" marR="0" rtl="0" algn="l">
                <a:spcBef>
                  <a:spcPts val="0"/>
                </a:spcBef>
                <a:spcAft>
                  <a:spcPts val="0"/>
                </a:spcAft>
                <a:buNone/>
              </a:pPr>
              <a:r>
                <a:rPr lang="en-US" sz="2300">
                  <a:solidFill>
                    <a:schemeClr val="dk1"/>
                  </a:solidFill>
                  <a:latin typeface="Public Sans"/>
                  <a:ea typeface="Public Sans"/>
                  <a:cs typeface="Public Sans"/>
                  <a:sym typeface="Public Sans"/>
                </a:rPr>
                <a:t>Form ini juga sama seperti pada form tambah submenu memiliki 2 fungsi juga untuk edit submenu</a:t>
              </a:r>
              <a:endParaRPr sz="2300">
                <a:solidFill>
                  <a:schemeClr val="dk1"/>
                </a:solidFill>
                <a:latin typeface="Public Sans"/>
                <a:ea typeface="Public Sans"/>
                <a:cs typeface="Public Sans"/>
                <a:sym typeface="Public Sans"/>
              </a:endParaRPr>
            </a:p>
          </p:txBody>
        </p:sp>
      </p:grpSp>
      <p:pic>
        <p:nvPicPr>
          <p:cNvPr id="488" name="Google Shape;488;p44"/>
          <p:cNvPicPr preferRelativeResize="0"/>
          <p:nvPr/>
        </p:nvPicPr>
        <p:blipFill rotWithShape="1">
          <a:blip r:embed="rId3">
            <a:alphaModFix/>
          </a:blip>
          <a:srcRect b="0" l="0" r="0" t="0"/>
          <a:stretch/>
        </p:blipFill>
        <p:spPr>
          <a:xfrm>
            <a:off x="951518" y="1334412"/>
            <a:ext cx="6304019" cy="497512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grpSp>
        <p:nvGrpSpPr>
          <p:cNvPr id="493" name="Google Shape;493;p45"/>
          <p:cNvGrpSpPr/>
          <p:nvPr/>
        </p:nvGrpSpPr>
        <p:grpSpPr>
          <a:xfrm>
            <a:off x="2910348" y="530942"/>
            <a:ext cx="8254246" cy="5851006"/>
            <a:chOff x="3597667" y="236547"/>
            <a:chExt cx="7788088" cy="5345077"/>
          </a:xfrm>
        </p:grpSpPr>
        <p:grpSp>
          <p:nvGrpSpPr>
            <p:cNvPr id="494" name="Google Shape;494;p45"/>
            <p:cNvGrpSpPr/>
            <p:nvPr/>
          </p:nvGrpSpPr>
          <p:grpSpPr>
            <a:xfrm>
              <a:off x="3597667" y="236547"/>
              <a:ext cx="7788088" cy="1389094"/>
              <a:chOff x="3261889" y="51922"/>
              <a:chExt cx="7788088" cy="1695024"/>
            </a:xfrm>
          </p:grpSpPr>
          <p:grpSp>
            <p:nvGrpSpPr>
              <p:cNvPr id="495" name="Google Shape;495;p45"/>
              <p:cNvGrpSpPr/>
              <p:nvPr/>
            </p:nvGrpSpPr>
            <p:grpSpPr>
              <a:xfrm>
                <a:off x="3261889" y="51922"/>
                <a:ext cx="5471652" cy="780797"/>
                <a:chOff x="4285131" y="358927"/>
                <a:chExt cx="5063613" cy="542707"/>
              </a:xfrm>
            </p:grpSpPr>
            <p:sp>
              <p:nvSpPr>
                <p:cNvPr id="496" name="Google Shape;496;p45"/>
                <p:cNvSpPr txBox="1"/>
                <p:nvPr/>
              </p:nvSpPr>
              <p:spPr>
                <a:xfrm>
                  <a:off x="5175001" y="358927"/>
                  <a:ext cx="3283938" cy="462878"/>
                </a:xfrm>
                <a:prstGeom prst="rect">
                  <a:avLst/>
                </a:prstGeom>
                <a:noFill/>
                <a:ln>
                  <a:noFill/>
                </a:ln>
              </p:spPr>
              <p:txBody>
                <a:bodyPr anchorCtr="0" anchor="t" bIns="45700" lIns="91425" spcFirstLastPara="1" rIns="91425" wrap="square" tIns="45700">
                  <a:spAutoFit/>
                </a:bodyPr>
                <a:lstStyle/>
                <a:p>
                  <a:pPr indent="0" lvl="0" marL="0" marR="0" rtl="0" algn="ctr">
                    <a:lnSpc>
                      <a:spcPct val="258666"/>
                    </a:lnSpc>
                    <a:spcBef>
                      <a:spcPts val="0"/>
                    </a:spcBef>
                    <a:spcAft>
                      <a:spcPts val="0"/>
                    </a:spcAft>
                    <a:buNone/>
                  </a:pPr>
                  <a:r>
                    <a:rPr b="1" lang="en-US" sz="1800">
                      <a:solidFill>
                        <a:srgbClr val="3F3F3F"/>
                      </a:solidFill>
                      <a:latin typeface="Public Sans"/>
                      <a:ea typeface="Public Sans"/>
                      <a:cs typeface="Public Sans"/>
                      <a:sym typeface="Public Sans"/>
                    </a:rPr>
                    <a:t>FORM ADD/TAMBAH SUBMENU</a:t>
                  </a:r>
                  <a:endParaRPr b="1" sz="1800">
                    <a:solidFill>
                      <a:srgbClr val="3F3F3F"/>
                    </a:solidFill>
                    <a:latin typeface="Public Sans"/>
                    <a:ea typeface="Public Sans"/>
                    <a:cs typeface="Public Sans"/>
                    <a:sym typeface="Public Sans"/>
                  </a:endParaRPr>
                </a:p>
              </p:txBody>
            </p:sp>
            <p:cxnSp>
              <p:nvCxnSpPr>
                <p:cNvPr id="497" name="Google Shape;497;p45"/>
                <p:cNvCxnSpPr/>
                <p:nvPr/>
              </p:nvCxnSpPr>
              <p:spPr>
                <a:xfrm>
                  <a:off x="4285131" y="901634"/>
                  <a:ext cx="5063613" cy="0"/>
                </a:xfrm>
                <a:prstGeom prst="straightConnector1">
                  <a:avLst/>
                </a:prstGeom>
                <a:noFill/>
                <a:ln cap="flat" cmpd="sng" w="12700">
                  <a:solidFill>
                    <a:schemeClr val="dk1"/>
                  </a:solidFill>
                  <a:prstDash val="solid"/>
                  <a:miter lim="800000"/>
                  <a:headEnd len="sm" w="sm" type="none"/>
                  <a:tailEnd len="sm" w="sm" type="none"/>
                </a:ln>
              </p:spPr>
            </p:cxnSp>
          </p:grpSp>
          <p:sp>
            <p:nvSpPr>
              <p:cNvPr id="498" name="Google Shape;498;p45"/>
              <p:cNvSpPr txBox="1"/>
              <p:nvPr/>
            </p:nvSpPr>
            <p:spPr>
              <a:xfrm>
                <a:off x="7166235" y="1258717"/>
                <a:ext cx="3883742" cy="4882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Public Sans"/>
                  <a:ea typeface="Public Sans"/>
                  <a:cs typeface="Public Sans"/>
                  <a:sym typeface="Public Sans"/>
                </a:endParaRPr>
              </a:p>
            </p:txBody>
          </p:sp>
        </p:grpSp>
        <p:sp>
          <p:nvSpPr>
            <p:cNvPr id="499" name="Google Shape;499;p45"/>
            <p:cNvSpPr txBox="1"/>
            <p:nvPr/>
          </p:nvSpPr>
          <p:spPr>
            <a:xfrm>
              <a:off x="6822304" y="970542"/>
              <a:ext cx="4221026" cy="4611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0">
                  <a:solidFill>
                    <a:schemeClr val="dk1"/>
                  </a:solidFill>
                  <a:latin typeface="Public Sans"/>
                  <a:ea typeface="Public Sans"/>
                  <a:cs typeface="Public Sans"/>
                  <a:sym typeface="Public Sans"/>
                </a:rPr>
                <a:t>Function javascript berikut berguna untuk mengatur modal/tampilan inisiasi user sebelum menghapus suatu menu, fungsi javascript ini juga mengecek id dari menu, jika menu Adalah sebuah parent yang memiliki submenu maka tampilan dari modal akan menampilkan submenu dari id tersebut, jika menu Adalah menu Tunggal maka dia akan menampilkan konfirmasi untuk menghapus menu</a:t>
              </a:r>
              <a:endParaRPr sz="2300">
                <a:solidFill>
                  <a:schemeClr val="dk1"/>
                </a:solidFill>
                <a:latin typeface="Public Sans"/>
                <a:ea typeface="Public Sans"/>
                <a:cs typeface="Public Sans"/>
                <a:sym typeface="Public Sans"/>
              </a:endParaRPr>
            </a:p>
          </p:txBody>
        </p:sp>
      </p:grpSp>
      <p:pic>
        <p:nvPicPr>
          <p:cNvPr id="500" name="Google Shape;500;p45"/>
          <p:cNvPicPr preferRelativeResize="0"/>
          <p:nvPr/>
        </p:nvPicPr>
        <p:blipFill rotWithShape="1">
          <a:blip r:embed="rId3">
            <a:alphaModFix/>
          </a:blip>
          <a:srcRect b="0" l="0" r="0" t="0"/>
          <a:stretch/>
        </p:blipFill>
        <p:spPr>
          <a:xfrm>
            <a:off x="1269236" y="1334412"/>
            <a:ext cx="4715507" cy="524446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46"/>
          <p:cNvPicPr preferRelativeResize="0"/>
          <p:nvPr/>
        </p:nvPicPr>
        <p:blipFill rotWithShape="1">
          <a:blip r:embed="rId3">
            <a:alphaModFix/>
          </a:blip>
          <a:srcRect b="0" l="0" r="0" t="0"/>
          <a:stretch/>
        </p:blipFill>
        <p:spPr>
          <a:xfrm>
            <a:off x="0" y="0"/>
            <a:ext cx="12192000" cy="6858000"/>
          </a:xfrm>
          <a:prstGeom prst="rect">
            <a:avLst/>
          </a:prstGeom>
          <a:noFill/>
          <a:ln>
            <a:noFill/>
          </a:ln>
        </p:spPr>
      </p:pic>
      <p:grpSp>
        <p:nvGrpSpPr>
          <p:cNvPr id="506" name="Google Shape;506;p46"/>
          <p:cNvGrpSpPr/>
          <p:nvPr/>
        </p:nvGrpSpPr>
        <p:grpSpPr>
          <a:xfrm>
            <a:off x="1622323" y="1533832"/>
            <a:ext cx="9124335" cy="3441290"/>
            <a:chOff x="1622323" y="1533832"/>
            <a:chExt cx="9124335" cy="3441290"/>
          </a:xfrm>
        </p:grpSpPr>
        <p:sp>
          <p:nvSpPr>
            <p:cNvPr id="507" name="Google Shape;507;p46"/>
            <p:cNvSpPr/>
            <p:nvPr/>
          </p:nvSpPr>
          <p:spPr>
            <a:xfrm>
              <a:off x="1622323" y="1533832"/>
              <a:ext cx="8632721" cy="3441290"/>
            </a:xfrm>
            <a:prstGeom prst="rect">
              <a:avLst/>
            </a:prstGeom>
            <a:solidFill>
              <a:srgbClr val="8DA9DB"/>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EE599"/>
                </a:solidFill>
                <a:latin typeface="Libre Baskerville"/>
                <a:ea typeface="Libre Baskerville"/>
                <a:cs typeface="Libre Baskerville"/>
                <a:sym typeface="Libre Baskerville"/>
              </a:endParaRPr>
            </a:p>
          </p:txBody>
        </p:sp>
        <p:grpSp>
          <p:nvGrpSpPr>
            <p:cNvPr id="508" name="Google Shape;508;p46"/>
            <p:cNvGrpSpPr/>
            <p:nvPr/>
          </p:nvGrpSpPr>
          <p:grpSpPr>
            <a:xfrm>
              <a:off x="3603463" y="2732574"/>
              <a:ext cx="7143195" cy="1138773"/>
              <a:chOff x="3603463" y="2732574"/>
              <a:chExt cx="7143195" cy="1138773"/>
            </a:xfrm>
          </p:grpSpPr>
          <p:sp>
            <p:nvSpPr>
              <p:cNvPr id="509" name="Google Shape;509;p46"/>
              <p:cNvSpPr txBox="1"/>
              <p:nvPr/>
            </p:nvSpPr>
            <p:spPr>
              <a:xfrm>
                <a:off x="3603463" y="2732574"/>
                <a:ext cx="4670446" cy="11387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200">
                    <a:solidFill>
                      <a:schemeClr val="dk1"/>
                    </a:solidFill>
                    <a:latin typeface="Libre Baskerville"/>
                    <a:ea typeface="Libre Baskerville"/>
                    <a:cs typeface="Libre Baskerville"/>
                    <a:sym typeface="Libre Baskerville"/>
                  </a:rPr>
                  <a:t>Hasil </a:t>
                </a:r>
                <a:r>
                  <a:rPr lang="en-US" sz="5200">
                    <a:solidFill>
                      <a:srgbClr val="FEE599"/>
                    </a:solidFill>
                    <a:latin typeface="Libre Baskerville"/>
                    <a:ea typeface="Libre Baskerville"/>
                    <a:cs typeface="Libre Baskerville"/>
                    <a:sym typeface="Libre Baskerville"/>
                  </a:rPr>
                  <a:t>Pengerjaan</a:t>
                </a:r>
                <a:endParaRPr sz="5200">
                  <a:solidFill>
                    <a:srgbClr val="FEE599"/>
                  </a:solidFill>
                  <a:latin typeface="Libre Baskerville"/>
                  <a:ea typeface="Libre Baskerville"/>
                  <a:cs typeface="Libre Baskerville"/>
                  <a:sym typeface="Libre Baskerville"/>
                </a:endParaRPr>
              </a:p>
              <a:p>
                <a:pPr indent="0" lvl="0" marL="0" marR="0" rtl="0" algn="ctr">
                  <a:spcBef>
                    <a:spcPts val="0"/>
                  </a:spcBef>
                  <a:spcAft>
                    <a:spcPts val="0"/>
                  </a:spcAft>
                  <a:buNone/>
                </a:pPr>
                <a:r>
                  <a:t/>
                </a:r>
                <a:endParaRPr sz="1600">
                  <a:solidFill>
                    <a:schemeClr val="dk1"/>
                  </a:solidFill>
                  <a:latin typeface="Libre Baskerville"/>
                  <a:ea typeface="Libre Baskerville"/>
                  <a:cs typeface="Libre Baskerville"/>
                  <a:sym typeface="Libre Baskerville"/>
                </a:endParaRPr>
              </a:p>
            </p:txBody>
          </p:sp>
          <p:sp>
            <p:nvSpPr>
              <p:cNvPr id="510" name="Google Shape;510;p46"/>
              <p:cNvSpPr/>
              <p:nvPr/>
            </p:nvSpPr>
            <p:spPr>
              <a:xfrm>
                <a:off x="9891252" y="2984091"/>
                <a:ext cx="855406" cy="491613"/>
              </a:xfrm>
              <a:prstGeom prst="rect">
                <a:avLst/>
              </a:prstGeom>
              <a:solidFill>
                <a:srgbClr val="171616"/>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 name="Google Shape;511;p46"/>
              <p:cNvSpPr/>
              <p:nvPr/>
            </p:nvSpPr>
            <p:spPr>
              <a:xfrm>
                <a:off x="10097731" y="3140178"/>
                <a:ext cx="471946" cy="173293"/>
              </a:xfrm>
              <a:prstGeom prst="rightArrow">
                <a:avLst>
                  <a:gd fmla="val 50000" name="adj1"/>
                  <a:gd fmla="val 50000" name="adj2"/>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7"/>
          <p:cNvSpPr/>
          <p:nvPr/>
        </p:nvSpPr>
        <p:spPr>
          <a:xfrm>
            <a:off x="-1842310" y="4185228"/>
            <a:ext cx="6459278" cy="6435789"/>
          </a:xfrm>
          <a:custGeom>
            <a:rect b="b" l="l" r="r" t="t"/>
            <a:pathLst>
              <a:path extrusionOk="0" h="6435789" w="6459278">
                <a:moveTo>
                  <a:pt x="0" y="0"/>
                </a:moveTo>
                <a:lnTo>
                  <a:pt x="6459278" y="0"/>
                </a:lnTo>
                <a:lnTo>
                  <a:pt x="6459278" y="6435790"/>
                </a:lnTo>
                <a:lnTo>
                  <a:pt x="0" y="6435790"/>
                </a:lnTo>
                <a:lnTo>
                  <a:pt x="0" y="0"/>
                </a:lnTo>
                <a:close/>
              </a:path>
            </a:pathLst>
          </a:custGeom>
          <a:blipFill rotWithShape="1">
            <a:blip r:embed="rId3">
              <a:alphaModFix amt="9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47"/>
          <p:cNvSpPr/>
          <p:nvPr/>
        </p:nvSpPr>
        <p:spPr>
          <a:xfrm>
            <a:off x="8721969" y="-1257119"/>
            <a:ext cx="4784804" cy="4686119"/>
          </a:xfrm>
          <a:custGeom>
            <a:rect b="b" l="l" r="r" t="t"/>
            <a:pathLst>
              <a:path extrusionOk="0" h="6435789" w="6459278">
                <a:moveTo>
                  <a:pt x="0" y="0"/>
                </a:moveTo>
                <a:lnTo>
                  <a:pt x="6459278" y="0"/>
                </a:lnTo>
                <a:lnTo>
                  <a:pt x="6459278" y="6435789"/>
                </a:lnTo>
                <a:lnTo>
                  <a:pt x="0" y="6435789"/>
                </a:lnTo>
                <a:lnTo>
                  <a:pt x="0" y="0"/>
                </a:lnTo>
                <a:close/>
              </a:path>
            </a:pathLst>
          </a:custGeom>
          <a:blipFill rotWithShape="1">
            <a:blip r:embed="rId4">
              <a:alphaModFix amt="3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18" name="Google Shape;518;p47"/>
          <p:cNvPicPr preferRelativeResize="0"/>
          <p:nvPr/>
        </p:nvPicPr>
        <p:blipFill rotWithShape="1">
          <a:blip r:embed="rId5">
            <a:alphaModFix/>
          </a:blip>
          <a:srcRect b="0" l="0" r="0" t="0"/>
          <a:stretch/>
        </p:blipFill>
        <p:spPr>
          <a:xfrm>
            <a:off x="4919183" y="658181"/>
            <a:ext cx="6528401" cy="4863388"/>
          </a:xfrm>
          <a:prstGeom prst="rect">
            <a:avLst/>
          </a:prstGeom>
          <a:noFill/>
          <a:ln>
            <a:noFill/>
          </a:ln>
        </p:spPr>
      </p:pic>
      <p:grpSp>
        <p:nvGrpSpPr>
          <p:cNvPr id="519" name="Google Shape;519;p47"/>
          <p:cNvGrpSpPr/>
          <p:nvPr/>
        </p:nvGrpSpPr>
        <p:grpSpPr>
          <a:xfrm>
            <a:off x="534875" y="1434025"/>
            <a:ext cx="4174800" cy="2595320"/>
            <a:chOff x="534864" y="1397649"/>
            <a:chExt cx="4174800" cy="2324098"/>
          </a:xfrm>
        </p:grpSpPr>
        <p:sp>
          <p:nvSpPr>
            <p:cNvPr id="520" name="Google Shape;520;p47"/>
            <p:cNvSpPr txBox="1"/>
            <p:nvPr/>
          </p:nvSpPr>
          <p:spPr>
            <a:xfrm>
              <a:off x="534864" y="1397649"/>
              <a:ext cx="4174800" cy="2012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8DA9DB"/>
                  </a:solidFill>
                  <a:latin typeface="Libre Baskerville"/>
                  <a:ea typeface="Libre Baskerville"/>
                  <a:cs typeface="Libre Baskerville"/>
                  <a:sym typeface="Libre Baskerville"/>
                </a:rPr>
                <a:t>Halaman</a:t>
              </a:r>
              <a:r>
                <a:rPr lang="en-US" sz="4400">
                  <a:solidFill>
                    <a:srgbClr val="F4B081"/>
                  </a:solidFill>
                  <a:latin typeface="Libre Baskerville"/>
                  <a:ea typeface="Libre Baskerville"/>
                  <a:cs typeface="Libre Baskerville"/>
                  <a:sym typeface="Libre Baskerville"/>
                </a:rPr>
                <a:t> </a:t>
              </a:r>
              <a:endParaRPr/>
            </a:p>
            <a:p>
              <a:pPr indent="0" lvl="0" marL="0" marR="0" rtl="0" algn="l">
                <a:spcBef>
                  <a:spcPts val="0"/>
                </a:spcBef>
                <a:spcAft>
                  <a:spcPts val="0"/>
                </a:spcAft>
                <a:buNone/>
              </a:pPr>
              <a:r>
                <a:rPr lang="en-US" sz="3200">
                  <a:solidFill>
                    <a:schemeClr val="dk1"/>
                  </a:solidFill>
                  <a:latin typeface="Libre Baskerville"/>
                  <a:ea typeface="Libre Baskerville"/>
                  <a:cs typeface="Libre Baskerville"/>
                  <a:sym typeface="Libre Baskerville"/>
                </a:rPr>
                <a:t>Dashboard Admin</a:t>
              </a:r>
              <a:endParaRPr/>
            </a:p>
            <a:p>
              <a:pPr indent="0" lvl="0" marL="0" marR="0" rtl="0" algn="l">
                <a:spcBef>
                  <a:spcPts val="0"/>
                </a:spcBef>
                <a:spcAft>
                  <a:spcPts val="0"/>
                </a:spcAft>
                <a:buNone/>
              </a:pPr>
              <a:r>
                <a:t/>
              </a:r>
              <a:endParaRPr sz="3200">
                <a:solidFill>
                  <a:schemeClr val="dk1"/>
                </a:solidFill>
                <a:latin typeface="Libre Baskerville"/>
                <a:ea typeface="Libre Baskerville"/>
                <a:cs typeface="Libre Baskerville"/>
                <a:sym typeface="Libre Baskerville"/>
              </a:endParaRPr>
            </a:p>
            <a:p>
              <a:pPr indent="0" lvl="0" marL="0" marR="0" rtl="0" algn="l">
                <a:spcBef>
                  <a:spcPts val="0"/>
                </a:spcBef>
                <a:spcAft>
                  <a:spcPts val="0"/>
                </a:spcAft>
                <a:buNone/>
              </a:pPr>
              <a:r>
                <a:t/>
              </a:r>
              <a:endParaRPr sz="3200">
                <a:solidFill>
                  <a:schemeClr val="dk1"/>
                </a:solidFill>
                <a:latin typeface="Libre Baskerville"/>
                <a:ea typeface="Libre Baskerville"/>
                <a:cs typeface="Libre Baskerville"/>
                <a:sym typeface="Libre Baskerville"/>
              </a:endParaRPr>
            </a:p>
          </p:txBody>
        </p:sp>
        <p:sp>
          <p:nvSpPr>
            <p:cNvPr id="521" name="Google Shape;521;p47"/>
            <p:cNvSpPr txBox="1"/>
            <p:nvPr/>
          </p:nvSpPr>
          <p:spPr>
            <a:xfrm>
              <a:off x="534865" y="2646547"/>
              <a:ext cx="3171600" cy="1075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62626"/>
                  </a:solidFill>
                  <a:latin typeface="Public Sans"/>
                  <a:ea typeface="Public Sans"/>
                  <a:cs typeface="Public Sans"/>
                  <a:sym typeface="Public Sans"/>
                </a:rPr>
                <a:t>Halaman ini adalah tampilan awal setelah Anda berhasil masuk sebagai admin.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8"/>
          <p:cNvSpPr/>
          <p:nvPr/>
        </p:nvSpPr>
        <p:spPr>
          <a:xfrm>
            <a:off x="-1842310" y="4185228"/>
            <a:ext cx="6459278" cy="6435789"/>
          </a:xfrm>
          <a:custGeom>
            <a:rect b="b" l="l" r="r" t="t"/>
            <a:pathLst>
              <a:path extrusionOk="0" h="6435789" w="6459278">
                <a:moveTo>
                  <a:pt x="0" y="0"/>
                </a:moveTo>
                <a:lnTo>
                  <a:pt x="6459278" y="0"/>
                </a:lnTo>
                <a:lnTo>
                  <a:pt x="6459278" y="6435790"/>
                </a:lnTo>
                <a:lnTo>
                  <a:pt x="0" y="6435790"/>
                </a:lnTo>
                <a:lnTo>
                  <a:pt x="0" y="0"/>
                </a:lnTo>
                <a:close/>
              </a:path>
            </a:pathLst>
          </a:custGeom>
          <a:blipFill rotWithShape="1">
            <a:blip r:embed="rId3">
              <a:alphaModFix amt="9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 name="Google Shape;527;p48"/>
          <p:cNvSpPr/>
          <p:nvPr/>
        </p:nvSpPr>
        <p:spPr>
          <a:xfrm>
            <a:off x="8721969" y="-1257119"/>
            <a:ext cx="4784804" cy="4686119"/>
          </a:xfrm>
          <a:custGeom>
            <a:rect b="b" l="l" r="r" t="t"/>
            <a:pathLst>
              <a:path extrusionOk="0" h="6435789" w="6459278">
                <a:moveTo>
                  <a:pt x="0" y="0"/>
                </a:moveTo>
                <a:lnTo>
                  <a:pt x="6459278" y="0"/>
                </a:lnTo>
                <a:lnTo>
                  <a:pt x="6459278" y="6435789"/>
                </a:lnTo>
                <a:lnTo>
                  <a:pt x="0" y="6435789"/>
                </a:lnTo>
                <a:lnTo>
                  <a:pt x="0" y="0"/>
                </a:lnTo>
                <a:close/>
              </a:path>
            </a:pathLst>
          </a:custGeom>
          <a:blipFill rotWithShape="1">
            <a:blip r:embed="rId4">
              <a:alphaModFix amt="3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28" name="Google Shape;528;p48"/>
          <p:cNvGrpSpPr/>
          <p:nvPr/>
        </p:nvGrpSpPr>
        <p:grpSpPr>
          <a:xfrm>
            <a:off x="306277" y="1352650"/>
            <a:ext cx="4132508" cy="2716525"/>
            <a:chOff x="744408" y="1085940"/>
            <a:chExt cx="2739300" cy="2716525"/>
          </a:xfrm>
        </p:grpSpPr>
        <p:sp>
          <p:nvSpPr>
            <p:cNvPr id="529" name="Google Shape;529;p48"/>
            <p:cNvSpPr txBox="1"/>
            <p:nvPr/>
          </p:nvSpPr>
          <p:spPr>
            <a:xfrm>
              <a:off x="744416" y="1085940"/>
              <a:ext cx="2449500" cy="224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8DA9DB"/>
                  </a:solidFill>
                  <a:latin typeface="Libre Baskerville"/>
                  <a:ea typeface="Libre Baskerville"/>
                  <a:cs typeface="Libre Baskerville"/>
                  <a:sym typeface="Libre Baskerville"/>
                </a:rPr>
                <a:t>Halaman</a:t>
              </a:r>
              <a:r>
                <a:rPr lang="en-US" sz="4400">
                  <a:solidFill>
                    <a:srgbClr val="F4B081"/>
                  </a:solidFill>
                  <a:latin typeface="Libre Baskerville"/>
                  <a:ea typeface="Libre Baskerville"/>
                  <a:cs typeface="Libre Baskerville"/>
                  <a:sym typeface="Libre Baskerville"/>
                </a:rPr>
                <a:t> </a:t>
              </a:r>
              <a:endParaRPr/>
            </a:p>
            <a:p>
              <a:pPr indent="0" lvl="0" marL="0" marR="0" rtl="0" algn="l">
                <a:spcBef>
                  <a:spcPts val="0"/>
                </a:spcBef>
                <a:spcAft>
                  <a:spcPts val="0"/>
                </a:spcAft>
                <a:buNone/>
              </a:pPr>
              <a:r>
                <a:rPr lang="en-US" sz="3200">
                  <a:solidFill>
                    <a:schemeClr val="dk1"/>
                  </a:solidFill>
                  <a:latin typeface="Libre Baskerville"/>
                  <a:ea typeface="Libre Baskerville"/>
                  <a:cs typeface="Libre Baskerville"/>
                  <a:sym typeface="Libre Baskerville"/>
                </a:rPr>
                <a:t>Profile Admin</a:t>
              </a:r>
              <a:endParaRPr/>
            </a:p>
            <a:p>
              <a:pPr indent="0" lvl="0" marL="0" marR="0" rtl="0" algn="l">
                <a:spcBef>
                  <a:spcPts val="0"/>
                </a:spcBef>
                <a:spcAft>
                  <a:spcPts val="0"/>
                </a:spcAft>
                <a:buNone/>
              </a:pPr>
              <a:r>
                <a:t/>
              </a:r>
              <a:endParaRPr sz="3200">
                <a:solidFill>
                  <a:schemeClr val="dk1"/>
                </a:solidFill>
                <a:latin typeface="Libre Baskerville"/>
                <a:ea typeface="Libre Baskerville"/>
                <a:cs typeface="Libre Baskerville"/>
                <a:sym typeface="Libre Baskerville"/>
              </a:endParaRPr>
            </a:p>
            <a:p>
              <a:pPr indent="0" lvl="0" marL="0" marR="0" rtl="0" algn="l">
                <a:spcBef>
                  <a:spcPts val="0"/>
                </a:spcBef>
                <a:spcAft>
                  <a:spcPts val="0"/>
                </a:spcAft>
                <a:buNone/>
              </a:pPr>
              <a:r>
                <a:t/>
              </a:r>
              <a:endParaRPr sz="3200">
                <a:solidFill>
                  <a:schemeClr val="dk1"/>
                </a:solidFill>
                <a:latin typeface="Libre Baskerville"/>
                <a:ea typeface="Libre Baskerville"/>
                <a:cs typeface="Libre Baskerville"/>
                <a:sym typeface="Libre Baskerville"/>
              </a:endParaRPr>
            </a:p>
          </p:txBody>
        </p:sp>
        <p:sp>
          <p:nvSpPr>
            <p:cNvPr id="530" name="Google Shape;530;p48"/>
            <p:cNvSpPr txBox="1"/>
            <p:nvPr/>
          </p:nvSpPr>
          <p:spPr>
            <a:xfrm>
              <a:off x="744408" y="2324965"/>
              <a:ext cx="2739300" cy="147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62626"/>
                  </a:solidFill>
                  <a:latin typeface="Public Sans"/>
                  <a:ea typeface="Public Sans"/>
                  <a:cs typeface="Public Sans"/>
                  <a:sym typeface="Public Sans"/>
                </a:rPr>
                <a:t>Pada halaman ini anda dapat mengatur username &amp; email atau melihat role anda, anda juga dapat mengedit password anda pada halaman ini</a:t>
              </a:r>
              <a:endParaRPr/>
            </a:p>
          </p:txBody>
        </p:sp>
      </p:grpSp>
      <p:pic>
        <p:nvPicPr>
          <p:cNvPr id="531" name="Google Shape;531;p48"/>
          <p:cNvPicPr preferRelativeResize="0"/>
          <p:nvPr/>
        </p:nvPicPr>
        <p:blipFill rotWithShape="1">
          <a:blip r:embed="rId5">
            <a:alphaModFix/>
          </a:blip>
          <a:srcRect b="0" l="0" r="0" t="0"/>
          <a:stretch/>
        </p:blipFill>
        <p:spPr>
          <a:xfrm>
            <a:off x="4616968" y="588776"/>
            <a:ext cx="6929740" cy="548786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9"/>
          <p:cNvSpPr/>
          <p:nvPr/>
        </p:nvSpPr>
        <p:spPr>
          <a:xfrm>
            <a:off x="-1842310" y="4185228"/>
            <a:ext cx="6459278" cy="6435789"/>
          </a:xfrm>
          <a:custGeom>
            <a:rect b="b" l="l" r="r" t="t"/>
            <a:pathLst>
              <a:path extrusionOk="0" h="6435789" w="6459278">
                <a:moveTo>
                  <a:pt x="0" y="0"/>
                </a:moveTo>
                <a:lnTo>
                  <a:pt x="6459278" y="0"/>
                </a:lnTo>
                <a:lnTo>
                  <a:pt x="6459278" y="6435790"/>
                </a:lnTo>
                <a:lnTo>
                  <a:pt x="0" y="6435790"/>
                </a:lnTo>
                <a:lnTo>
                  <a:pt x="0" y="0"/>
                </a:lnTo>
                <a:close/>
              </a:path>
            </a:pathLst>
          </a:custGeom>
          <a:blipFill rotWithShape="1">
            <a:blip r:embed="rId3">
              <a:alphaModFix amt="9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7" name="Google Shape;537;p49"/>
          <p:cNvSpPr/>
          <p:nvPr/>
        </p:nvSpPr>
        <p:spPr>
          <a:xfrm>
            <a:off x="8721969" y="-1257119"/>
            <a:ext cx="4784804" cy="4686119"/>
          </a:xfrm>
          <a:custGeom>
            <a:rect b="b" l="l" r="r" t="t"/>
            <a:pathLst>
              <a:path extrusionOk="0" h="6435789" w="6459278">
                <a:moveTo>
                  <a:pt x="0" y="0"/>
                </a:moveTo>
                <a:lnTo>
                  <a:pt x="6459278" y="0"/>
                </a:lnTo>
                <a:lnTo>
                  <a:pt x="6459278" y="6435789"/>
                </a:lnTo>
                <a:lnTo>
                  <a:pt x="0" y="6435789"/>
                </a:lnTo>
                <a:lnTo>
                  <a:pt x="0" y="0"/>
                </a:lnTo>
                <a:close/>
              </a:path>
            </a:pathLst>
          </a:custGeom>
          <a:blipFill rotWithShape="1">
            <a:blip r:embed="rId4">
              <a:alphaModFix amt="3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38" name="Google Shape;538;p49"/>
          <p:cNvGrpSpPr/>
          <p:nvPr/>
        </p:nvGrpSpPr>
        <p:grpSpPr>
          <a:xfrm>
            <a:off x="534824" y="788325"/>
            <a:ext cx="4057897" cy="3242145"/>
            <a:chOff x="442376" y="1236806"/>
            <a:chExt cx="5848800" cy="2758803"/>
          </a:xfrm>
        </p:grpSpPr>
        <p:sp>
          <p:nvSpPr>
            <p:cNvPr id="539" name="Google Shape;539;p49"/>
            <p:cNvSpPr txBox="1"/>
            <p:nvPr/>
          </p:nvSpPr>
          <p:spPr>
            <a:xfrm>
              <a:off x="442376" y="1236806"/>
              <a:ext cx="5848800" cy="2247000"/>
            </a:xfrm>
            <a:prstGeom prst="rect">
              <a:avLst/>
            </a:prstGeom>
            <a:noFill/>
            <a:ln>
              <a:noFill/>
            </a:ln>
          </p:spPr>
          <p:txBody>
            <a:bodyPr anchorCtr="0" anchor="t" bIns="53700" lIns="107425" spcFirstLastPara="1" rIns="107425" wrap="square" tIns="53700">
              <a:spAutoFit/>
            </a:bodyPr>
            <a:lstStyle/>
            <a:p>
              <a:pPr indent="0" lvl="0" marL="0" marR="0" rtl="0" algn="l">
                <a:spcBef>
                  <a:spcPts val="0"/>
                </a:spcBef>
                <a:spcAft>
                  <a:spcPts val="0"/>
                </a:spcAft>
                <a:buNone/>
              </a:pPr>
              <a:r>
                <a:rPr lang="en-US" sz="5170">
                  <a:solidFill>
                    <a:srgbClr val="8DA9DB"/>
                  </a:solidFill>
                  <a:latin typeface="Libre Baskerville"/>
                  <a:ea typeface="Libre Baskerville"/>
                  <a:cs typeface="Libre Baskerville"/>
                  <a:sym typeface="Libre Baskerville"/>
                </a:rPr>
                <a:t>Form</a:t>
              </a:r>
              <a:endParaRPr sz="5170">
                <a:solidFill>
                  <a:srgbClr val="F4B081"/>
                </a:solidFill>
                <a:latin typeface="Libre Baskerville"/>
                <a:ea typeface="Libre Baskerville"/>
                <a:cs typeface="Libre Baskerville"/>
                <a:sym typeface="Libre Baskerville"/>
              </a:endParaRPr>
            </a:p>
            <a:p>
              <a:pPr indent="0" lvl="0" marL="0" marR="0" rtl="0" algn="l">
                <a:spcBef>
                  <a:spcPts val="0"/>
                </a:spcBef>
                <a:spcAft>
                  <a:spcPts val="0"/>
                </a:spcAft>
                <a:buNone/>
              </a:pPr>
              <a:r>
                <a:rPr lang="en-US" sz="3760">
                  <a:solidFill>
                    <a:schemeClr val="dk1"/>
                  </a:solidFill>
                  <a:latin typeface="Libre Baskerville"/>
                  <a:ea typeface="Libre Baskerville"/>
                  <a:cs typeface="Libre Baskerville"/>
                  <a:sym typeface="Libre Baskerville"/>
                </a:rPr>
                <a:t>Ganti Password</a:t>
              </a:r>
              <a:endParaRPr sz="1645"/>
            </a:p>
            <a:p>
              <a:pPr indent="0" lvl="0" marL="0" marR="0" rtl="0" algn="l">
                <a:spcBef>
                  <a:spcPts val="0"/>
                </a:spcBef>
                <a:spcAft>
                  <a:spcPts val="0"/>
                </a:spcAft>
                <a:buNone/>
              </a:pPr>
              <a:r>
                <a:t/>
              </a:r>
              <a:endParaRPr sz="3760">
                <a:solidFill>
                  <a:schemeClr val="dk1"/>
                </a:solidFill>
                <a:latin typeface="Libre Baskerville"/>
                <a:ea typeface="Libre Baskerville"/>
                <a:cs typeface="Libre Baskerville"/>
                <a:sym typeface="Libre Baskerville"/>
              </a:endParaRPr>
            </a:p>
            <a:p>
              <a:pPr indent="0" lvl="0" marL="0" marR="0" rtl="0" algn="l">
                <a:spcBef>
                  <a:spcPts val="0"/>
                </a:spcBef>
                <a:spcAft>
                  <a:spcPts val="0"/>
                </a:spcAft>
                <a:buNone/>
              </a:pPr>
              <a:r>
                <a:t/>
              </a:r>
              <a:endParaRPr sz="3760">
                <a:solidFill>
                  <a:schemeClr val="dk1"/>
                </a:solidFill>
                <a:latin typeface="Libre Baskerville"/>
                <a:ea typeface="Libre Baskerville"/>
                <a:cs typeface="Libre Baskerville"/>
                <a:sym typeface="Libre Baskerville"/>
              </a:endParaRPr>
            </a:p>
          </p:txBody>
        </p:sp>
        <p:sp>
          <p:nvSpPr>
            <p:cNvPr id="540" name="Google Shape;540;p49"/>
            <p:cNvSpPr txBox="1"/>
            <p:nvPr/>
          </p:nvSpPr>
          <p:spPr>
            <a:xfrm>
              <a:off x="442378" y="2518109"/>
              <a:ext cx="5352300" cy="1477500"/>
            </a:xfrm>
            <a:prstGeom prst="rect">
              <a:avLst/>
            </a:prstGeom>
            <a:noFill/>
            <a:ln>
              <a:noFill/>
            </a:ln>
          </p:spPr>
          <p:txBody>
            <a:bodyPr anchorCtr="0" anchor="t" bIns="53700" lIns="107425" spcFirstLastPara="1" rIns="107425" wrap="square" tIns="53700">
              <a:spAutoFit/>
            </a:bodyPr>
            <a:lstStyle/>
            <a:p>
              <a:pPr indent="0" lvl="0" marL="0" marR="0" rtl="0" algn="l">
                <a:spcBef>
                  <a:spcPts val="0"/>
                </a:spcBef>
                <a:spcAft>
                  <a:spcPts val="0"/>
                </a:spcAft>
                <a:buNone/>
              </a:pPr>
              <a:r>
                <a:rPr lang="en-US" sz="2115">
                  <a:solidFill>
                    <a:srgbClr val="262626"/>
                  </a:solidFill>
                  <a:latin typeface="Public Sans"/>
                  <a:ea typeface="Public Sans"/>
                  <a:cs typeface="Public Sans"/>
                  <a:sym typeface="Public Sans"/>
                </a:rPr>
                <a:t>Apabila anda ingin mengganti password anda, disini terdapat form yang harus diisi untuk merubah password anda</a:t>
              </a:r>
              <a:endParaRPr sz="1645"/>
            </a:p>
          </p:txBody>
        </p:sp>
      </p:grpSp>
      <p:pic>
        <p:nvPicPr>
          <p:cNvPr id="541" name="Google Shape;541;p49"/>
          <p:cNvPicPr preferRelativeResize="0"/>
          <p:nvPr/>
        </p:nvPicPr>
        <p:blipFill rotWithShape="1">
          <a:blip r:embed="rId5">
            <a:alphaModFix/>
          </a:blip>
          <a:srcRect b="0" l="0" r="0" t="0"/>
          <a:stretch/>
        </p:blipFill>
        <p:spPr>
          <a:xfrm>
            <a:off x="4802492" y="440556"/>
            <a:ext cx="6873692" cy="544347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0"/>
          <p:cNvSpPr/>
          <p:nvPr/>
        </p:nvSpPr>
        <p:spPr>
          <a:xfrm>
            <a:off x="-1842310" y="4185228"/>
            <a:ext cx="6459278" cy="6435789"/>
          </a:xfrm>
          <a:custGeom>
            <a:rect b="b" l="l" r="r" t="t"/>
            <a:pathLst>
              <a:path extrusionOk="0" h="6435789" w="6459278">
                <a:moveTo>
                  <a:pt x="0" y="0"/>
                </a:moveTo>
                <a:lnTo>
                  <a:pt x="6459278" y="0"/>
                </a:lnTo>
                <a:lnTo>
                  <a:pt x="6459278" y="6435790"/>
                </a:lnTo>
                <a:lnTo>
                  <a:pt x="0" y="6435790"/>
                </a:lnTo>
                <a:lnTo>
                  <a:pt x="0" y="0"/>
                </a:lnTo>
                <a:close/>
              </a:path>
            </a:pathLst>
          </a:custGeom>
          <a:blipFill rotWithShape="1">
            <a:blip r:embed="rId3">
              <a:alphaModFix amt="9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 name="Google Shape;547;p50"/>
          <p:cNvSpPr/>
          <p:nvPr/>
        </p:nvSpPr>
        <p:spPr>
          <a:xfrm>
            <a:off x="8721969" y="-1257119"/>
            <a:ext cx="4784804" cy="4686119"/>
          </a:xfrm>
          <a:custGeom>
            <a:rect b="b" l="l" r="r" t="t"/>
            <a:pathLst>
              <a:path extrusionOk="0" h="6435789" w="6459278">
                <a:moveTo>
                  <a:pt x="0" y="0"/>
                </a:moveTo>
                <a:lnTo>
                  <a:pt x="6459278" y="0"/>
                </a:lnTo>
                <a:lnTo>
                  <a:pt x="6459278" y="6435789"/>
                </a:lnTo>
                <a:lnTo>
                  <a:pt x="0" y="6435789"/>
                </a:lnTo>
                <a:lnTo>
                  <a:pt x="0" y="0"/>
                </a:lnTo>
                <a:close/>
              </a:path>
            </a:pathLst>
          </a:custGeom>
          <a:blipFill rotWithShape="1">
            <a:blip r:embed="rId4">
              <a:alphaModFix amt="3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48" name="Google Shape;548;p50"/>
          <p:cNvGrpSpPr/>
          <p:nvPr/>
        </p:nvGrpSpPr>
        <p:grpSpPr>
          <a:xfrm>
            <a:off x="462642" y="1085940"/>
            <a:ext cx="4154400" cy="3695066"/>
            <a:chOff x="744415" y="1085940"/>
            <a:chExt cx="4154400" cy="2533765"/>
          </a:xfrm>
        </p:grpSpPr>
        <p:sp>
          <p:nvSpPr>
            <p:cNvPr id="549" name="Google Shape;549;p50"/>
            <p:cNvSpPr txBox="1"/>
            <p:nvPr/>
          </p:nvSpPr>
          <p:spPr>
            <a:xfrm>
              <a:off x="744416" y="1085940"/>
              <a:ext cx="3607078" cy="1878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8DA9DB"/>
                  </a:solidFill>
                  <a:latin typeface="Libre Baskerville"/>
                  <a:ea typeface="Libre Baskerville"/>
                  <a:cs typeface="Libre Baskerville"/>
                  <a:sym typeface="Libre Baskerville"/>
                </a:rPr>
                <a:t>Tampilan</a:t>
              </a:r>
              <a:r>
                <a:rPr lang="en-US" sz="4400">
                  <a:solidFill>
                    <a:srgbClr val="F4B081"/>
                  </a:solidFill>
                  <a:latin typeface="Libre Baskerville"/>
                  <a:ea typeface="Libre Baskerville"/>
                  <a:cs typeface="Libre Baskerville"/>
                  <a:sym typeface="Libre Baskerville"/>
                </a:rPr>
                <a:t> </a:t>
              </a:r>
              <a:endParaRPr/>
            </a:p>
            <a:p>
              <a:pPr indent="0" lvl="0" marL="0" marR="0" rtl="0" algn="l">
                <a:spcBef>
                  <a:spcPts val="0"/>
                </a:spcBef>
                <a:spcAft>
                  <a:spcPts val="0"/>
                </a:spcAft>
                <a:buNone/>
              </a:pPr>
              <a:r>
                <a:rPr lang="en-US" sz="3200">
                  <a:solidFill>
                    <a:schemeClr val="dk1"/>
                  </a:solidFill>
                  <a:latin typeface="Libre Baskerville"/>
                  <a:ea typeface="Libre Baskerville"/>
                  <a:cs typeface="Libre Baskerville"/>
                  <a:sym typeface="Libre Baskerville"/>
                </a:rPr>
                <a:t>Sidebar Menu &amp;</a:t>
              </a:r>
              <a:endParaRPr/>
            </a:p>
            <a:p>
              <a:pPr indent="0" lvl="0" marL="0" marR="0" rtl="0" algn="l">
                <a:spcBef>
                  <a:spcPts val="0"/>
                </a:spcBef>
                <a:spcAft>
                  <a:spcPts val="0"/>
                </a:spcAft>
                <a:buNone/>
              </a:pPr>
              <a:r>
                <a:rPr lang="en-US" sz="3200">
                  <a:solidFill>
                    <a:schemeClr val="dk1"/>
                  </a:solidFill>
                  <a:latin typeface="Libre Baskerville"/>
                  <a:ea typeface="Libre Baskerville"/>
                  <a:cs typeface="Libre Baskerville"/>
                  <a:sym typeface="Libre Baskerville"/>
                </a:rPr>
                <a:t>SubMenu</a:t>
              </a:r>
              <a:endParaRPr/>
            </a:p>
            <a:p>
              <a:pPr indent="0" lvl="0" marL="0" marR="0" rtl="0" algn="l">
                <a:spcBef>
                  <a:spcPts val="0"/>
                </a:spcBef>
                <a:spcAft>
                  <a:spcPts val="0"/>
                </a:spcAft>
                <a:buNone/>
              </a:pPr>
              <a:r>
                <a:t/>
              </a:r>
              <a:endParaRPr sz="3200">
                <a:solidFill>
                  <a:schemeClr val="dk1"/>
                </a:solidFill>
                <a:latin typeface="Libre Baskerville"/>
                <a:ea typeface="Libre Baskerville"/>
                <a:cs typeface="Libre Baskerville"/>
                <a:sym typeface="Libre Baskerville"/>
              </a:endParaRPr>
            </a:p>
            <a:p>
              <a:pPr indent="0" lvl="0" marL="0" marR="0" rtl="0" algn="l">
                <a:spcBef>
                  <a:spcPts val="0"/>
                </a:spcBef>
                <a:spcAft>
                  <a:spcPts val="0"/>
                </a:spcAft>
                <a:buNone/>
              </a:pPr>
              <a:r>
                <a:t/>
              </a:r>
              <a:endParaRPr sz="3200">
                <a:solidFill>
                  <a:schemeClr val="dk1"/>
                </a:solidFill>
                <a:latin typeface="Libre Baskerville"/>
                <a:ea typeface="Libre Baskerville"/>
                <a:cs typeface="Libre Baskerville"/>
                <a:sym typeface="Libre Baskerville"/>
              </a:endParaRPr>
            </a:p>
          </p:txBody>
        </p:sp>
        <p:sp>
          <p:nvSpPr>
            <p:cNvPr id="550" name="Google Shape;550;p50"/>
            <p:cNvSpPr txBox="1"/>
            <p:nvPr/>
          </p:nvSpPr>
          <p:spPr>
            <a:xfrm>
              <a:off x="744415" y="2416405"/>
              <a:ext cx="4154400" cy="1203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62626"/>
                  </a:solidFill>
                  <a:latin typeface="Public Sans"/>
                  <a:ea typeface="Public Sans"/>
                  <a:cs typeface="Public Sans"/>
                  <a:sym typeface="Public Sans"/>
                </a:rPr>
                <a:t>Pada sidebar, Anda dapat memilih menu tujuan yang ingin diakses. Beberapa menu juga memiliki submenu yang digunakan untuk menandai dan mengelompokkan fitur yang berada dalam satu segment.</a:t>
              </a:r>
              <a:endParaRPr/>
            </a:p>
          </p:txBody>
        </p:sp>
      </p:grpSp>
      <p:pic>
        <p:nvPicPr>
          <p:cNvPr id="551" name="Google Shape;551;p50"/>
          <p:cNvPicPr preferRelativeResize="0"/>
          <p:nvPr/>
        </p:nvPicPr>
        <p:blipFill rotWithShape="1">
          <a:blip r:embed="rId5">
            <a:alphaModFix/>
          </a:blip>
          <a:srcRect b="0" l="0" r="0" t="0"/>
          <a:stretch/>
        </p:blipFill>
        <p:spPr>
          <a:xfrm>
            <a:off x="4910499" y="669208"/>
            <a:ext cx="6396827" cy="506583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1"/>
          <p:cNvSpPr/>
          <p:nvPr/>
        </p:nvSpPr>
        <p:spPr>
          <a:xfrm>
            <a:off x="-1842310" y="4185228"/>
            <a:ext cx="6459278" cy="6435789"/>
          </a:xfrm>
          <a:custGeom>
            <a:rect b="b" l="l" r="r" t="t"/>
            <a:pathLst>
              <a:path extrusionOk="0" h="6435789" w="6459278">
                <a:moveTo>
                  <a:pt x="0" y="0"/>
                </a:moveTo>
                <a:lnTo>
                  <a:pt x="6459278" y="0"/>
                </a:lnTo>
                <a:lnTo>
                  <a:pt x="6459278" y="6435790"/>
                </a:lnTo>
                <a:lnTo>
                  <a:pt x="0" y="6435790"/>
                </a:lnTo>
                <a:lnTo>
                  <a:pt x="0" y="0"/>
                </a:lnTo>
                <a:close/>
              </a:path>
            </a:pathLst>
          </a:custGeom>
          <a:blipFill rotWithShape="1">
            <a:blip r:embed="rId3">
              <a:alphaModFix amt="9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7" name="Google Shape;557;p51"/>
          <p:cNvSpPr/>
          <p:nvPr/>
        </p:nvSpPr>
        <p:spPr>
          <a:xfrm>
            <a:off x="8721969" y="-1257119"/>
            <a:ext cx="4784804" cy="4686119"/>
          </a:xfrm>
          <a:custGeom>
            <a:rect b="b" l="l" r="r" t="t"/>
            <a:pathLst>
              <a:path extrusionOk="0" h="6435789" w="6459278">
                <a:moveTo>
                  <a:pt x="0" y="0"/>
                </a:moveTo>
                <a:lnTo>
                  <a:pt x="6459278" y="0"/>
                </a:lnTo>
                <a:lnTo>
                  <a:pt x="6459278" y="6435789"/>
                </a:lnTo>
                <a:lnTo>
                  <a:pt x="0" y="6435789"/>
                </a:lnTo>
                <a:lnTo>
                  <a:pt x="0" y="0"/>
                </a:lnTo>
                <a:close/>
              </a:path>
            </a:pathLst>
          </a:custGeom>
          <a:blipFill rotWithShape="1">
            <a:blip r:embed="rId4">
              <a:alphaModFix amt="3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58" name="Google Shape;558;p51"/>
          <p:cNvGrpSpPr/>
          <p:nvPr/>
        </p:nvGrpSpPr>
        <p:grpSpPr>
          <a:xfrm>
            <a:off x="322847" y="1181700"/>
            <a:ext cx="4703745" cy="3441863"/>
            <a:chOff x="803822" y="1181700"/>
            <a:chExt cx="3798010" cy="3441863"/>
          </a:xfrm>
        </p:grpSpPr>
        <p:sp>
          <p:nvSpPr>
            <p:cNvPr id="559" name="Google Shape;559;p51"/>
            <p:cNvSpPr txBox="1"/>
            <p:nvPr/>
          </p:nvSpPr>
          <p:spPr>
            <a:xfrm>
              <a:off x="803832" y="1181700"/>
              <a:ext cx="3798000" cy="224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8DA9DB"/>
                  </a:solidFill>
                  <a:latin typeface="Libre Baskerville"/>
                  <a:ea typeface="Libre Baskerville"/>
                  <a:cs typeface="Libre Baskerville"/>
                  <a:sym typeface="Libre Baskerville"/>
                </a:rPr>
                <a:t>Halaman</a:t>
              </a:r>
              <a:endParaRPr sz="4400">
                <a:solidFill>
                  <a:srgbClr val="F4B081"/>
                </a:solidFill>
                <a:latin typeface="Libre Baskerville"/>
                <a:ea typeface="Libre Baskerville"/>
                <a:cs typeface="Libre Baskerville"/>
                <a:sym typeface="Libre Baskerville"/>
              </a:endParaRPr>
            </a:p>
            <a:p>
              <a:pPr indent="0" lvl="0" marL="0" marR="0" rtl="0" algn="l">
                <a:spcBef>
                  <a:spcPts val="0"/>
                </a:spcBef>
                <a:spcAft>
                  <a:spcPts val="0"/>
                </a:spcAft>
                <a:buNone/>
              </a:pPr>
              <a:r>
                <a:rPr lang="en-US" sz="3200">
                  <a:solidFill>
                    <a:schemeClr val="dk1"/>
                  </a:solidFill>
                  <a:latin typeface="Libre Baskerville"/>
                  <a:ea typeface="Libre Baskerville"/>
                  <a:cs typeface="Libre Baskerville"/>
                  <a:sym typeface="Libre Baskerville"/>
                </a:rPr>
                <a:t>Table Master Menu</a:t>
              </a:r>
              <a:endParaRPr/>
            </a:p>
            <a:p>
              <a:pPr indent="0" lvl="0" marL="0" marR="0" rtl="0" algn="l">
                <a:spcBef>
                  <a:spcPts val="0"/>
                </a:spcBef>
                <a:spcAft>
                  <a:spcPts val="0"/>
                </a:spcAft>
                <a:buNone/>
              </a:pPr>
              <a:r>
                <a:t/>
              </a:r>
              <a:endParaRPr sz="3200">
                <a:solidFill>
                  <a:schemeClr val="dk1"/>
                </a:solidFill>
                <a:latin typeface="Libre Baskerville"/>
                <a:ea typeface="Libre Baskerville"/>
                <a:cs typeface="Libre Baskerville"/>
                <a:sym typeface="Libre Baskerville"/>
              </a:endParaRPr>
            </a:p>
            <a:p>
              <a:pPr indent="0" lvl="0" marL="0" marR="0" rtl="0" algn="l">
                <a:spcBef>
                  <a:spcPts val="0"/>
                </a:spcBef>
                <a:spcAft>
                  <a:spcPts val="0"/>
                </a:spcAft>
                <a:buNone/>
              </a:pPr>
              <a:r>
                <a:t/>
              </a:r>
              <a:endParaRPr sz="3200">
                <a:solidFill>
                  <a:schemeClr val="dk1"/>
                </a:solidFill>
                <a:latin typeface="Libre Baskerville"/>
                <a:ea typeface="Libre Baskerville"/>
                <a:cs typeface="Libre Baskerville"/>
                <a:sym typeface="Libre Baskerville"/>
              </a:endParaRPr>
            </a:p>
          </p:txBody>
        </p:sp>
        <p:sp>
          <p:nvSpPr>
            <p:cNvPr id="560" name="Google Shape;560;p51"/>
            <p:cNvSpPr txBox="1"/>
            <p:nvPr/>
          </p:nvSpPr>
          <p:spPr>
            <a:xfrm>
              <a:off x="803822" y="2591663"/>
              <a:ext cx="3171600" cy="203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62626"/>
                  </a:solidFill>
                  <a:latin typeface="Public Sans"/>
                  <a:ea typeface="Public Sans"/>
                  <a:cs typeface="Public Sans"/>
                  <a:sym typeface="Public Sans"/>
                </a:rPr>
                <a:t>Pada halaman ini Anda dapat melihat menu beserta submenu yang telah terdaftar di dalam database. Tabel ini juga digunakan untuk mengatur menu pada sistem, seperti menghapus, mengelola, dan menambahkan menu baru.</a:t>
              </a:r>
              <a:endParaRPr/>
            </a:p>
          </p:txBody>
        </p:sp>
      </p:grpSp>
      <p:pic>
        <p:nvPicPr>
          <p:cNvPr id="561" name="Google Shape;561;p51"/>
          <p:cNvPicPr preferRelativeResize="0"/>
          <p:nvPr/>
        </p:nvPicPr>
        <p:blipFill rotWithShape="1">
          <a:blip r:embed="rId5">
            <a:alphaModFix/>
          </a:blip>
          <a:srcRect b="0" l="0" r="0" t="0"/>
          <a:stretch/>
        </p:blipFill>
        <p:spPr>
          <a:xfrm>
            <a:off x="4662224" y="618687"/>
            <a:ext cx="7097383" cy="56206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p:nvPr/>
        </p:nvSpPr>
        <p:spPr>
          <a:xfrm>
            <a:off x="0" y="0"/>
            <a:ext cx="5368413" cy="6858000"/>
          </a:xfrm>
          <a:prstGeom prst="rect">
            <a:avLst/>
          </a:prstGeom>
          <a:blipFill rotWithShape="1">
            <a:blip r:embed="rId3">
              <a:alphaModFix/>
            </a:blip>
            <a:stretch>
              <a:fillRect b="0" l="0" r="0" t="0"/>
            </a:stretch>
          </a:blipFill>
          <a:ln cap="flat" cmpd="sng" w="12700">
            <a:solidFill>
              <a:schemeClr val="dk1"/>
            </a:solidFill>
            <a:prstDash val="solid"/>
            <a:miter lim="800000"/>
            <a:headEnd len="sm" w="sm" type="none"/>
            <a:tailEnd len="sm" w="sm" type="none"/>
          </a:ln>
          <a:effectLst>
            <a:outerShdw blurRad="50800" rotWithShape="0" algn="l" dir="2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accent1"/>
              </a:solidFill>
              <a:latin typeface="Dosis"/>
              <a:ea typeface="Dosis"/>
              <a:cs typeface="Dosis"/>
              <a:sym typeface="Dosis"/>
            </a:endParaRPr>
          </a:p>
        </p:txBody>
      </p:sp>
      <p:sp>
        <p:nvSpPr>
          <p:cNvPr id="153" name="Google Shape;153;p16"/>
          <p:cNvSpPr txBox="1"/>
          <p:nvPr/>
        </p:nvSpPr>
        <p:spPr>
          <a:xfrm>
            <a:off x="186814" y="2467898"/>
            <a:ext cx="4748980"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200">
                <a:solidFill>
                  <a:schemeClr val="lt1"/>
                </a:solidFill>
                <a:latin typeface="Libre Baskerville"/>
                <a:ea typeface="Libre Baskerville"/>
                <a:cs typeface="Libre Baskerville"/>
                <a:sym typeface="Libre Baskerville"/>
              </a:rPr>
              <a:t>Kompetensi Yang Didapat</a:t>
            </a:r>
            <a:endParaRPr sz="4200">
              <a:solidFill>
                <a:schemeClr val="lt1"/>
              </a:solidFill>
              <a:latin typeface="Libre Baskerville"/>
              <a:ea typeface="Libre Baskerville"/>
              <a:cs typeface="Libre Baskerville"/>
              <a:sym typeface="Libre Baskerville"/>
            </a:endParaRPr>
          </a:p>
        </p:txBody>
      </p:sp>
      <p:grpSp>
        <p:nvGrpSpPr>
          <p:cNvPr id="154" name="Google Shape;154;p16"/>
          <p:cNvGrpSpPr/>
          <p:nvPr/>
        </p:nvGrpSpPr>
        <p:grpSpPr>
          <a:xfrm>
            <a:off x="5619799" y="751488"/>
            <a:ext cx="6074219" cy="574211"/>
            <a:chOff x="5644078" y="761748"/>
            <a:chExt cx="5412571" cy="597618"/>
          </a:xfrm>
        </p:grpSpPr>
        <p:sp>
          <p:nvSpPr>
            <p:cNvPr id="155" name="Google Shape;155;p16"/>
            <p:cNvSpPr txBox="1"/>
            <p:nvPr/>
          </p:nvSpPr>
          <p:spPr>
            <a:xfrm>
              <a:off x="6416806" y="761748"/>
              <a:ext cx="4639843" cy="5765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dk1"/>
                  </a:solidFill>
                  <a:latin typeface="Public Sans"/>
                  <a:ea typeface="Public Sans"/>
                  <a:cs typeface="Public Sans"/>
                  <a:sym typeface="Public Sans"/>
                </a:rPr>
                <a:t>MEMPELAJARI CARA PENGGUNAAN FRAMEWORK CODEIGNITER 4 DAN CODEIGNITER 3</a:t>
              </a:r>
              <a:endParaRPr b="1" sz="1500">
                <a:solidFill>
                  <a:schemeClr val="dk1"/>
                </a:solidFill>
                <a:latin typeface="Public Sans"/>
                <a:ea typeface="Public Sans"/>
                <a:cs typeface="Public Sans"/>
                <a:sym typeface="Public Sans"/>
              </a:endParaRPr>
            </a:p>
          </p:txBody>
        </p:sp>
        <p:sp>
          <p:nvSpPr>
            <p:cNvPr id="156" name="Google Shape;156;p16"/>
            <p:cNvSpPr txBox="1"/>
            <p:nvPr/>
          </p:nvSpPr>
          <p:spPr>
            <a:xfrm>
              <a:off x="5644078" y="777207"/>
              <a:ext cx="894002" cy="582159"/>
            </a:xfrm>
            <a:prstGeom prst="rect">
              <a:avLst/>
            </a:prstGeom>
            <a:noFill/>
            <a:ln>
              <a:noFill/>
            </a:ln>
          </p:spPr>
          <p:txBody>
            <a:bodyPr anchorCtr="0" anchor="t" bIns="0" lIns="0" spcFirstLastPara="1" rIns="0" wrap="square" tIns="0">
              <a:spAutoFit/>
            </a:bodyPr>
            <a:lstStyle/>
            <a:p>
              <a:pPr indent="0" lvl="0" marL="0" marR="0" rtl="0" algn="l">
                <a:lnSpc>
                  <a:spcPct val="129333"/>
                </a:lnSpc>
                <a:spcBef>
                  <a:spcPts val="0"/>
                </a:spcBef>
                <a:spcAft>
                  <a:spcPts val="0"/>
                </a:spcAft>
                <a:buNone/>
              </a:pPr>
              <a:r>
                <a:rPr lang="en-US" sz="3600">
                  <a:solidFill>
                    <a:srgbClr val="A19C95"/>
                  </a:solidFill>
                  <a:latin typeface="Libre Baskerville"/>
                  <a:ea typeface="Libre Baskerville"/>
                  <a:cs typeface="Libre Baskerville"/>
                  <a:sym typeface="Libre Baskerville"/>
                </a:rPr>
                <a:t>01</a:t>
              </a:r>
              <a:endParaRPr/>
            </a:p>
          </p:txBody>
        </p:sp>
      </p:grpSp>
      <p:grpSp>
        <p:nvGrpSpPr>
          <p:cNvPr id="157" name="Google Shape;157;p16"/>
          <p:cNvGrpSpPr/>
          <p:nvPr/>
        </p:nvGrpSpPr>
        <p:grpSpPr>
          <a:xfrm>
            <a:off x="5575373" y="1739813"/>
            <a:ext cx="6118645" cy="636808"/>
            <a:chOff x="5599652" y="1937785"/>
            <a:chExt cx="5710400" cy="636808"/>
          </a:xfrm>
        </p:grpSpPr>
        <p:sp>
          <p:nvSpPr>
            <p:cNvPr id="158" name="Google Shape;158;p16"/>
            <p:cNvSpPr txBox="1"/>
            <p:nvPr/>
          </p:nvSpPr>
          <p:spPr>
            <a:xfrm>
              <a:off x="6488930" y="1937785"/>
              <a:ext cx="4821122"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dk1"/>
                  </a:solidFill>
                  <a:latin typeface="Public Sans"/>
                  <a:ea typeface="Public Sans"/>
                  <a:cs typeface="Public Sans"/>
                  <a:sym typeface="Public Sans"/>
                </a:rPr>
                <a:t>MEMPELAJARI CARA PENGGUNAAN AJAX DAN JQUERY</a:t>
              </a:r>
              <a:endParaRPr b="1" sz="1500">
                <a:solidFill>
                  <a:schemeClr val="dk1"/>
                </a:solidFill>
                <a:latin typeface="Public Sans"/>
                <a:ea typeface="Public Sans"/>
                <a:cs typeface="Public Sans"/>
                <a:sym typeface="Public Sans"/>
              </a:endParaRPr>
            </a:p>
          </p:txBody>
        </p:sp>
        <p:sp>
          <p:nvSpPr>
            <p:cNvPr id="159" name="Google Shape;159;p16"/>
            <p:cNvSpPr txBox="1"/>
            <p:nvPr/>
          </p:nvSpPr>
          <p:spPr>
            <a:xfrm>
              <a:off x="5599652" y="1992434"/>
              <a:ext cx="894002" cy="582159"/>
            </a:xfrm>
            <a:prstGeom prst="rect">
              <a:avLst/>
            </a:prstGeom>
            <a:noFill/>
            <a:ln>
              <a:noFill/>
            </a:ln>
          </p:spPr>
          <p:txBody>
            <a:bodyPr anchorCtr="0" anchor="t" bIns="0" lIns="0" spcFirstLastPara="1" rIns="0" wrap="square" tIns="0">
              <a:spAutoFit/>
            </a:bodyPr>
            <a:lstStyle/>
            <a:p>
              <a:pPr indent="0" lvl="0" marL="0" marR="0" rtl="0" algn="l">
                <a:lnSpc>
                  <a:spcPct val="129333"/>
                </a:lnSpc>
                <a:spcBef>
                  <a:spcPts val="0"/>
                </a:spcBef>
                <a:spcAft>
                  <a:spcPts val="0"/>
                </a:spcAft>
                <a:buNone/>
              </a:pPr>
              <a:r>
                <a:rPr lang="en-US" sz="3600">
                  <a:solidFill>
                    <a:srgbClr val="A19C95"/>
                  </a:solidFill>
                  <a:latin typeface="Libre Baskerville"/>
                  <a:ea typeface="Libre Baskerville"/>
                  <a:cs typeface="Libre Baskerville"/>
                  <a:sym typeface="Libre Baskerville"/>
                </a:rPr>
                <a:t>02</a:t>
              </a:r>
              <a:endParaRPr/>
            </a:p>
          </p:txBody>
        </p:sp>
      </p:grpSp>
      <p:grpSp>
        <p:nvGrpSpPr>
          <p:cNvPr id="160" name="Google Shape;160;p16"/>
          <p:cNvGrpSpPr/>
          <p:nvPr/>
        </p:nvGrpSpPr>
        <p:grpSpPr>
          <a:xfrm>
            <a:off x="5581150" y="2749351"/>
            <a:ext cx="6042908" cy="784830"/>
            <a:chOff x="5693514" y="3214206"/>
            <a:chExt cx="5592685" cy="1020279"/>
          </a:xfrm>
        </p:grpSpPr>
        <p:sp>
          <p:nvSpPr>
            <p:cNvPr id="161" name="Google Shape;161;p16"/>
            <p:cNvSpPr txBox="1"/>
            <p:nvPr/>
          </p:nvSpPr>
          <p:spPr>
            <a:xfrm>
              <a:off x="6527752" y="3214206"/>
              <a:ext cx="4758447" cy="10202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dk1"/>
                  </a:solidFill>
                  <a:latin typeface="Public Sans"/>
                  <a:ea typeface="Public Sans"/>
                  <a:cs typeface="Public Sans"/>
                  <a:sym typeface="Public Sans"/>
                </a:rPr>
                <a:t>MENGETAHUI PENTINGNYA STRUKTUR KODE YANG RAPI DALAM PROSES PENGEMBANGAN PROGRAM</a:t>
              </a:r>
              <a:endParaRPr b="1" sz="1500">
                <a:solidFill>
                  <a:schemeClr val="dk1"/>
                </a:solidFill>
                <a:latin typeface="Public Sans"/>
                <a:ea typeface="Public Sans"/>
                <a:cs typeface="Public Sans"/>
                <a:sym typeface="Public Sans"/>
              </a:endParaRPr>
            </a:p>
            <a:p>
              <a:pPr indent="0" lvl="0" marL="0" marR="0" rtl="0" algn="l">
                <a:spcBef>
                  <a:spcPts val="0"/>
                </a:spcBef>
                <a:spcAft>
                  <a:spcPts val="0"/>
                </a:spcAft>
                <a:buNone/>
              </a:pPr>
              <a:r>
                <a:t/>
              </a:r>
              <a:endParaRPr b="1" sz="1500">
                <a:solidFill>
                  <a:schemeClr val="dk1"/>
                </a:solidFill>
                <a:latin typeface="Public Sans"/>
                <a:ea typeface="Public Sans"/>
                <a:cs typeface="Public Sans"/>
                <a:sym typeface="Public Sans"/>
              </a:endParaRPr>
            </a:p>
          </p:txBody>
        </p:sp>
        <p:sp>
          <p:nvSpPr>
            <p:cNvPr id="162" name="Google Shape;162;p16"/>
            <p:cNvSpPr txBox="1"/>
            <p:nvPr/>
          </p:nvSpPr>
          <p:spPr>
            <a:xfrm>
              <a:off x="5693514" y="3322201"/>
              <a:ext cx="894002" cy="582159"/>
            </a:xfrm>
            <a:prstGeom prst="rect">
              <a:avLst/>
            </a:prstGeom>
            <a:noFill/>
            <a:ln>
              <a:noFill/>
            </a:ln>
          </p:spPr>
          <p:txBody>
            <a:bodyPr anchorCtr="0" anchor="t" bIns="0" lIns="0" spcFirstLastPara="1" rIns="0" wrap="square" tIns="0">
              <a:spAutoFit/>
            </a:bodyPr>
            <a:lstStyle/>
            <a:p>
              <a:pPr indent="0" lvl="0" marL="0" marR="0" rtl="0" algn="l">
                <a:lnSpc>
                  <a:spcPct val="129333"/>
                </a:lnSpc>
                <a:spcBef>
                  <a:spcPts val="0"/>
                </a:spcBef>
                <a:spcAft>
                  <a:spcPts val="0"/>
                </a:spcAft>
                <a:buNone/>
              </a:pPr>
              <a:r>
                <a:rPr lang="en-US" sz="3600">
                  <a:solidFill>
                    <a:srgbClr val="A19C95"/>
                  </a:solidFill>
                  <a:latin typeface="Libre Baskerville"/>
                  <a:ea typeface="Libre Baskerville"/>
                  <a:cs typeface="Libre Baskerville"/>
                  <a:sym typeface="Libre Baskerville"/>
                </a:rPr>
                <a:t>03</a:t>
              </a:r>
              <a:endParaRPr/>
            </a:p>
          </p:txBody>
        </p:sp>
      </p:grpSp>
      <p:grpSp>
        <p:nvGrpSpPr>
          <p:cNvPr id="163" name="Google Shape;163;p16"/>
          <p:cNvGrpSpPr/>
          <p:nvPr/>
        </p:nvGrpSpPr>
        <p:grpSpPr>
          <a:xfrm>
            <a:off x="5619574" y="3718572"/>
            <a:ext cx="6016624" cy="1015663"/>
            <a:chOff x="5648614" y="4494222"/>
            <a:chExt cx="5645012" cy="1015663"/>
          </a:xfrm>
        </p:grpSpPr>
        <p:sp>
          <p:nvSpPr>
            <p:cNvPr id="164" name="Google Shape;164;p16"/>
            <p:cNvSpPr txBox="1"/>
            <p:nvPr/>
          </p:nvSpPr>
          <p:spPr>
            <a:xfrm>
              <a:off x="6446895" y="4494222"/>
              <a:ext cx="4846731"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dk1"/>
                  </a:solidFill>
                  <a:latin typeface="Public Sans"/>
                  <a:ea typeface="Public Sans"/>
                  <a:cs typeface="Public Sans"/>
                  <a:sym typeface="Public Sans"/>
                </a:rPr>
                <a:t>MEMAHAMI SISTEM PROYEK DI DALAM TIM MENGGUNAKAN PLATFORM GIT DENGAN MENGGUNAKAN COMMAND SEPERTI CLONE, PUSH, PULL DAN MERGE</a:t>
              </a:r>
              <a:endParaRPr b="1" sz="1500">
                <a:solidFill>
                  <a:schemeClr val="dk1"/>
                </a:solidFill>
                <a:latin typeface="Public Sans"/>
                <a:ea typeface="Public Sans"/>
                <a:cs typeface="Public Sans"/>
                <a:sym typeface="Public Sans"/>
              </a:endParaRPr>
            </a:p>
          </p:txBody>
        </p:sp>
        <p:sp>
          <p:nvSpPr>
            <p:cNvPr id="165" name="Google Shape;165;p16"/>
            <p:cNvSpPr txBox="1"/>
            <p:nvPr/>
          </p:nvSpPr>
          <p:spPr>
            <a:xfrm>
              <a:off x="5648614" y="4603385"/>
              <a:ext cx="894002" cy="582159"/>
            </a:xfrm>
            <a:prstGeom prst="rect">
              <a:avLst/>
            </a:prstGeom>
            <a:noFill/>
            <a:ln>
              <a:noFill/>
            </a:ln>
          </p:spPr>
          <p:txBody>
            <a:bodyPr anchorCtr="0" anchor="t" bIns="0" lIns="0" spcFirstLastPara="1" rIns="0" wrap="square" tIns="0">
              <a:spAutoFit/>
            </a:bodyPr>
            <a:lstStyle/>
            <a:p>
              <a:pPr indent="0" lvl="0" marL="0" marR="0" rtl="0" algn="l">
                <a:lnSpc>
                  <a:spcPct val="129333"/>
                </a:lnSpc>
                <a:spcBef>
                  <a:spcPts val="0"/>
                </a:spcBef>
                <a:spcAft>
                  <a:spcPts val="0"/>
                </a:spcAft>
                <a:buNone/>
              </a:pPr>
              <a:r>
                <a:rPr lang="en-US" sz="3600">
                  <a:solidFill>
                    <a:srgbClr val="A19C95"/>
                  </a:solidFill>
                  <a:latin typeface="Libre Baskerville"/>
                  <a:ea typeface="Libre Baskerville"/>
                  <a:cs typeface="Libre Baskerville"/>
                  <a:sym typeface="Libre Baskerville"/>
                </a:rPr>
                <a:t>04</a:t>
              </a:r>
              <a:endParaRPr/>
            </a:p>
          </p:txBody>
        </p:sp>
      </p:grpSp>
      <p:grpSp>
        <p:nvGrpSpPr>
          <p:cNvPr id="166" name="Google Shape;166;p16"/>
          <p:cNvGrpSpPr/>
          <p:nvPr/>
        </p:nvGrpSpPr>
        <p:grpSpPr>
          <a:xfrm>
            <a:off x="5605094" y="5183182"/>
            <a:ext cx="6043243" cy="784830"/>
            <a:chOff x="5652587" y="5876148"/>
            <a:chExt cx="5672667" cy="784830"/>
          </a:xfrm>
        </p:grpSpPr>
        <p:sp>
          <p:nvSpPr>
            <p:cNvPr id="167" name="Google Shape;167;p16"/>
            <p:cNvSpPr txBox="1"/>
            <p:nvPr/>
          </p:nvSpPr>
          <p:spPr>
            <a:xfrm>
              <a:off x="6476233" y="5876148"/>
              <a:ext cx="4849021" cy="7848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chemeClr val="dk1"/>
                  </a:solidFill>
                  <a:latin typeface="Public Sans"/>
                  <a:ea typeface="Public Sans"/>
                  <a:cs typeface="Public Sans"/>
                  <a:sym typeface="Public Sans"/>
                </a:rPr>
                <a:t>MEMAHAMI KONSEP ARSITEKTUR MODEL, VIEW, CONTROLLER (MVC) PADA PENGEMBANGAN WEB APPLICATION</a:t>
              </a:r>
              <a:endParaRPr b="1" sz="1500">
                <a:solidFill>
                  <a:schemeClr val="dk1"/>
                </a:solidFill>
                <a:latin typeface="Public Sans"/>
                <a:ea typeface="Public Sans"/>
                <a:cs typeface="Public Sans"/>
                <a:sym typeface="Public Sans"/>
              </a:endParaRPr>
            </a:p>
          </p:txBody>
        </p:sp>
        <p:sp>
          <p:nvSpPr>
            <p:cNvPr id="168" name="Google Shape;168;p16"/>
            <p:cNvSpPr txBox="1"/>
            <p:nvPr/>
          </p:nvSpPr>
          <p:spPr>
            <a:xfrm>
              <a:off x="5652587" y="5876148"/>
              <a:ext cx="894002" cy="582159"/>
            </a:xfrm>
            <a:prstGeom prst="rect">
              <a:avLst/>
            </a:prstGeom>
            <a:noFill/>
            <a:ln>
              <a:noFill/>
            </a:ln>
          </p:spPr>
          <p:txBody>
            <a:bodyPr anchorCtr="0" anchor="t" bIns="0" lIns="0" spcFirstLastPara="1" rIns="0" wrap="square" tIns="0">
              <a:spAutoFit/>
            </a:bodyPr>
            <a:lstStyle/>
            <a:p>
              <a:pPr indent="0" lvl="0" marL="0" marR="0" rtl="0" algn="l">
                <a:lnSpc>
                  <a:spcPct val="129333"/>
                </a:lnSpc>
                <a:spcBef>
                  <a:spcPts val="0"/>
                </a:spcBef>
                <a:spcAft>
                  <a:spcPts val="0"/>
                </a:spcAft>
                <a:buNone/>
              </a:pPr>
              <a:r>
                <a:rPr lang="en-US" sz="3600">
                  <a:solidFill>
                    <a:srgbClr val="A19C95"/>
                  </a:solidFill>
                  <a:latin typeface="Libre Baskerville"/>
                  <a:ea typeface="Libre Baskerville"/>
                  <a:cs typeface="Libre Baskerville"/>
                  <a:sym typeface="Libre Baskerville"/>
                </a:rPr>
                <a:t>05</a:t>
              </a:r>
              <a:endParaRPr/>
            </a:p>
          </p:txBody>
        </p:sp>
      </p:grpSp>
      <p:cxnSp>
        <p:nvCxnSpPr>
          <p:cNvPr id="169" name="Google Shape;169;p16"/>
          <p:cNvCxnSpPr/>
          <p:nvPr/>
        </p:nvCxnSpPr>
        <p:spPr>
          <a:xfrm flipH="1" rot="10800000">
            <a:off x="5619799" y="1556398"/>
            <a:ext cx="5185853" cy="48307"/>
          </a:xfrm>
          <a:prstGeom prst="straightConnector1">
            <a:avLst/>
          </a:prstGeom>
          <a:noFill/>
          <a:ln cap="flat" cmpd="sng" w="12700">
            <a:solidFill>
              <a:schemeClr val="dk1"/>
            </a:solidFill>
            <a:prstDash val="solid"/>
            <a:miter lim="800000"/>
            <a:headEnd len="sm" w="sm" type="none"/>
            <a:tailEnd len="sm" w="sm" type="none"/>
          </a:ln>
        </p:spPr>
      </p:cxnSp>
      <p:cxnSp>
        <p:nvCxnSpPr>
          <p:cNvPr id="170" name="Google Shape;170;p16"/>
          <p:cNvCxnSpPr/>
          <p:nvPr/>
        </p:nvCxnSpPr>
        <p:spPr>
          <a:xfrm flipH="1" rot="10800000">
            <a:off x="5619799" y="2435409"/>
            <a:ext cx="5185853" cy="48307"/>
          </a:xfrm>
          <a:prstGeom prst="straightConnector1">
            <a:avLst/>
          </a:prstGeom>
          <a:noFill/>
          <a:ln cap="flat" cmpd="sng" w="12700">
            <a:solidFill>
              <a:schemeClr val="dk1"/>
            </a:solidFill>
            <a:prstDash val="solid"/>
            <a:miter lim="800000"/>
            <a:headEnd len="sm" w="sm" type="none"/>
            <a:tailEnd len="sm" w="sm" type="none"/>
          </a:ln>
        </p:spPr>
      </p:cxnSp>
      <p:cxnSp>
        <p:nvCxnSpPr>
          <p:cNvPr id="171" name="Google Shape;171;p16"/>
          <p:cNvCxnSpPr/>
          <p:nvPr/>
        </p:nvCxnSpPr>
        <p:spPr>
          <a:xfrm flipH="1" rot="10800000">
            <a:off x="5619799" y="3588299"/>
            <a:ext cx="5185853" cy="48307"/>
          </a:xfrm>
          <a:prstGeom prst="straightConnector1">
            <a:avLst/>
          </a:prstGeom>
          <a:noFill/>
          <a:ln cap="flat" cmpd="sng" w="12700">
            <a:solidFill>
              <a:schemeClr val="dk1"/>
            </a:solidFill>
            <a:prstDash val="solid"/>
            <a:miter lim="800000"/>
            <a:headEnd len="sm" w="sm" type="none"/>
            <a:tailEnd len="sm" w="sm" type="none"/>
          </a:ln>
        </p:spPr>
      </p:cxnSp>
      <p:cxnSp>
        <p:nvCxnSpPr>
          <p:cNvPr id="172" name="Google Shape;172;p16"/>
          <p:cNvCxnSpPr/>
          <p:nvPr/>
        </p:nvCxnSpPr>
        <p:spPr>
          <a:xfrm flipH="1" rot="10800000">
            <a:off x="5619799" y="4950484"/>
            <a:ext cx="5185853" cy="48307"/>
          </a:xfrm>
          <a:prstGeom prst="straightConnector1">
            <a:avLst/>
          </a:prstGeom>
          <a:noFill/>
          <a:ln cap="flat" cmpd="sng" w="12700">
            <a:solidFill>
              <a:schemeClr val="dk1"/>
            </a:solidFill>
            <a:prstDash val="solid"/>
            <a:miter lim="800000"/>
            <a:headEnd len="sm" w="sm" type="none"/>
            <a:tailEnd len="sm" w="sm" type="none"/>
          </a:ln>
        </p:spPr>
      </p:cxnSp>
      <p:cxnSp>
        <p:nvCxnSpPr>
          <p:cNvPr id="173" name="Google Shape;173;p16"/>
          <p:cNvCxnSpPr/>
          <p:nvPr/>
        </p:nvCxnSpPr>
        <p:spPr>
          <a:xfrm flipH="1" rot="10800000">
            <a:off x="5619799" y="6021040"/>
            <a:ext cx="5185853" cy="48307"/>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2"/>
          <p:cNvSpPr/>
          <p:nvPr/>
        </p:nvSpPr>
        <p:spPr>
          <a:xfrm>
            <a:off x="-1842310" y="4185228"/>
            <a:ext cx="6459278" cy="6435789"/>
          </a:xfrm>
          <a:custGeom>
            <a:rect b="b" l="l" r="r" t="t"/>
            <a:pathLst>
              <a:path extrusionOk="0" h="6435789" w="6459278">
                <a:moveTo>
                  <a:pt x="0" y="0"/>
                </a:moveTo>
                <a:lnTo>
                  <a:pt x="6459278" y="0"/>
                </a:lnTo>
                <a:lnTo>
                  <a:pt x="6459278" y="6435790"/>
                </a:lnTo>
                <a:lnTo>
                  <a:pt x="0" y="6435790"/>
                </a:lnTo>
                <a:lnTo>
                  <a:pt x="0" y="0"/>
                </a:lnTo>
                <a:close/>
              </a:path>
            </a:pathLst>
          </a:custGeom>
          <a:blipFill rotWithShape="1">
            <a:blip r:embed="rId3">
              <a:alphaModFix amt="9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 name="Google Shape;567;p52"/>
          <p:cNvSpPr/>
          <p:nvPr/>
        </p:nvSpPr>
        <p:spPr>
          <a:xfrm>
            <a:off x="8721969" y="-1257119"/>
            <a:ext cx="4784804" cy="4686119"/>
          </a:xfrm>
          <a:custGeom>
            <a:rect b="b" l="l" r="r" t="t"/>
            <a:pathLst>
              <a:path extrusionOk="0" h="6435789" w="6459278">
                <a:moveTo>
                  <a:pt x="0" y="0"/>
                </a:moveTo>
                <a:lnTo>
                  <a:pt x="6459278" y="0"/>
                </a:lnTo>
                <a:lnTo>
                  <a:pt x="6459278" y="6435789"/>
                </a:lnTo>
                <a:lnTo>
                  <a:pt x="0" y="6435789"/>
                </a:lnTo>
                <a:lnTo>
                  <a:pt x="0" y="0"/>
                </a:lnTo>
                <a:close/>
              </a:path>
            </a:pathLst>
          </a:custGeom>
          <a:blipFill rotWithShape="1">
            <a:blip r:embed="rId4">
              <a:alphaModFix amt="3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68" name="Google Shape;568;p52"/>
          <p:cNvGrpSpPr/>
          <p:nvPr/>
        </p:nvGrpSpPr>
        <p:grpSpPr>
          <a:xfrm>
            <a:off x="707507" y="1464011"/>
            <a:ext cx="4552308" cy="3844502"/>
            <a:chOff x="744415" y="1085940"/>
            <a:chExt cx="3675732" cy="2595424"/>
          </a:xfrm>
        </p:grpSpPr>
        <p:sp>
          <p:nvSpPr>
            <p:cNvPr id="569" name="Google Shape;569;p52"/>
            <p:cNvSpPr txBox="1"/>
            <p:nvPr/>
          </p:nvSpPr>
          <p:spPr>
            <a:xfrm>
              <a:off x="744417" y="1085940"/>
              <a:ext cx="3675730" cy="206285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8DA9DB"/>
                  </a:solidFill>
                  <a:latin typeface="Libre Baskerville"/>
                  <a:ea typeface="Libre Baskerville"/>
                  <a:cs typeface="Libre Baskerville"/>
                  <a:sym typeface="Libre Baskerville"/>
                </a:rPr>
                <a:t>Komponen</a:t>
              </a:r>
              <a:endParaRPr sz="4400">
                <a:solidFill>
                  <a:srgbClr val="F4B081"/>
                </a:solidFill>
                <a:latin typeface="Libre Baskerville"/>
                <a:ea typeface="Libre Baskerville"/>
                <a:cs typeface="Libre Baskerville"/>
                <a:sym typeface="Libre Baskerville"/>
              </a:endParaRPr>
            </a:p>
            <a:p>
              <a:pPr indent="0" lvl="0" marL="0" marR="0" rtl="0" algn="l">
                <a:spcBef>
                  <a:spcPts val="0"/>
                </a:spcBef>
                <a:spcAft>
                  <a:spcPts val="0"/>
                </a:spcAft>
                <a:buNone/>
              </a:pPr>
              <a:r>
                <a:rPr lang="en-US" sz="3200">
                  <a:solidFill>
                    <a:schemeClr val="dk1"/>
                  </a:solidFill>
                  <a:latin typeface="Libre Baskerville"/>
                  <a:ea typeface="Libre Baskerville"/>
                  <a:cs typeface="Libre Baskerville"/>
                  <a:sym typeface="Libre Baskerville"/>
                </a:rPr>
                <a:t>Navigator (BreadCrumb)</a:t>
              </a:r>
              <a:endParaRPr/>
            </a:p>
            <a:p>
              <a:pPr indent="0" lvl="0" marL="0" marR="0" rtl="0" algn="l">
                <a:spcBef>
                  <a:spcPts val="0"/>
                </a:spcBef>
                <a:spcAft>
                  <a:spcPts val="0"/>
                </a:spcAft>
                <a:buNone/>
              </a:pPr>
              <a:r>
                <a:t/>
              </a:r>
              <a:endParaRPr sz="3200">
                <a:solidFill>
                  <a:schemeClr val="dk1"/>
                </a:solidFill>
                <a:latin typeface="Libre Baskerville"/>
                <a:ea typeface="Libre Baskerville"/>
                <a:cs typeface="Libre Baskerville"/>
                <a:sym typeface="Libre Baskerville"/>
              </a:endParaRPr>
            </a:p>
            <a:p>
              <a:pPr indent="0" lvl="0" marL="0" marR="0" rtl="0" algn="l">
                <a:spcBef>
                  <a:spcPts val="0"/>
                </a:spcBef>
                <a:spcAft>
                  <a:spcPts val="0"/>
                </a:spcAft>
                <a:buNone/>
              </a:pPr>
              <a:r>
                <a:t/>
              </a:r>
              <a:endParaRPr sz="3200">
                <a:solidFill>
                  <a:schemeClr val="dk1"/>
                </a:solidFill>
                <a:latin typeface="Libre Baskerville"/>
                <a:ea typeface="Libre Baskerville"/>
                <a:cs typeface="Libre Baskerville"/>
                <a:sym typeface="Libre Baskerville"/>
              </a:endParaRPr>
            </a:p>
          </p:txBody>
        </p:sp>
        <p:sp>
          <p:nvSpPr>
            <p:cNvPr id="570" name="Google Shape;570;p52"/>
            <p:cNvSpPr txBox="1"/>
            <p:nvPr/>
          </p:nvSpPr>
          <p:spPr>
            <a:xfrm>
              <a:off x="744415" y="2324963"/>
              <a:ext cx="3171703" cy="135640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62626"/>
                  </a:solidFill>
                  <a:latin typeface="Public Sans"/>
                  <a:ea typeface="Public Sans"/>
                  <a:cs typeface="Public Sans"/>
                  <a:sym typeface="Public Sans"/>
                </a:rPr>
                <a:t>Fungsi dari UI Komponen ini Adalah memberi tahu pengguna pada halaman apa kita berada, letak dari breadcrumb ini diatas tepat dibawah header/navbar </a:t>
              </a:r>
              <a:endParaRPr/>
            </a:p>
          </p:txBody>
        </p:sp>
      </p:grpSp>
      <p:grpSp>
        <p:nvGrpSpPr>
          <p:cNvPr id="571" name="Google Shape;571;p52"/>
          <p:cNvGrpSpPr/>
          <p:nvPr/>
        </p:nvGrpSpPr>
        <p:grpSpPr>
          <a:xfrm>
            <a:off x="4790915" y="3273137"/>
            <a:ext cx="6613651" cy="2035376"/>
            <a:chOff x="4616968" y="1956411"/>
            <a:chExt cx="6867525" cy="2035376"/>
          </a:xfrm>
        </p:grpSpPr>
        <p:pic>
          <p:nvPicPr>
            <p:cNvPr id="572" name="Google Shape;572;p52"/>
            <p:cNvPicPr preferRelativeResize="0"/>
            <p:nvPr/>
          </p:nvPicPr>
          <p:blipFill rotWithShape="1">
            <a:blip r:embed="rId5">
              <a:alphaModFix/>
            </a:blip>
            <a:srcRect b="0" l="0" r="0" t="0"/>
            <a:stretch/>
          </p:blipFill>
          <p:spPr>
            <a:xfrm>
              <a:off x="4616968" y="1956411"/>
              <a:ext cx="6867525" cy="479015"/>
            </a:xfrm>
            <a:prstGeom prst="rect">
              <a:avLst/>
            </a:prstGeom>
            <a:noFill/>
            <a:ln>
              <a:noFill/>
            </a:ln>
          </p:spPr>
        </p:pic>
        <p:grpSp>
          <p:nvGrpSpPr>
            <p:cNvPr id="573" name="Google Shape;573;p52"/>
            <p:cNvGrpSpPr/>
            <p:nvPr/>
          </p:nvGrpSpPr>
          <p:grpSpPr>
            <a:xfrm>
              <a:off x="4616968" y="2693511"/>
              <a:ext cx="6867525" cy="1298276"/>
              <a:chOff x="4616968" y="2646452"/>
              <a:chExt cx="6867525" cy="1298276"/>
            </a:xfrm>
          </p:grpSpPr>
          <p:pic>
            <p:nvPicPr>
              <p:cNvPr id="574" name="Google Shape;574;p52"/>
              <p:cNvPicPr preferRelativeResize="0"/>
              <p:nvPr/>
            </p:nvPicPr>
            <p:blipFill rotWithShape="1">
              <a:blip r:embed="rId6">
                <a:alphaModFix/>
              </a:blip>
              <a:srcRect b="0" l="0" r="0" t="0"/>
              <a:stretch/>
            </p:blipFill>
            <p:spPr>
              <a:xfrm>
                <a:off x="4616968" y="2646452"/>
                <a:ext cx="6867525" cy="524463"/>
              </a:xfrm>
              <a:prstGeom prst="rect">
                <a:avLst/>
              </a:prstGeom>
              <a:noFill/>
              <a:ln>
                <a:noFill/>
              </a:ln>
            </p:spPr>
          </p:pic>
          <p:pic>
            <p:nvPicPr>
              <p:cNvPr id="575" name="Google Shape;575;p52"/>
              <p:cNvPicPr preferRelativeResize="0"/>
              <p:nvPr/>
            </p:nvPicPr>
            <p:blipFill rotWithShape="1">
              <a:blip r:embed="rId7">
                <a:alphaModFix/>
              </a:blip>
              <a:srcRect b="0" l="0" r="0" t="0"/>
              <a:stretch/>
            </p:blipFill>
            <p:spPr>
              <a:xfrm>
                <a:off x="4616968" y="3420265"/>
                <a:ext cx="6867525" cy="524463"/>
              </a:xfrm>
              <a:prstGeom prst="rect">
                <a:avLst/>
              </a:prstGeom>
              <a:noFill/>
              <a:ln>
                <a:noFill/>
              </a:ln>
            </p:spPr>
          </p:pic>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3"/>
          <p:cNvSpPr/>
          <p:nvPr/>
        </p:nvSpPr>
        <p:spPr>
          <a:xfrm>
            <a:off x="-1842310" y="4185228"/>
            <a:ext cx="6459278" cy="6435789"/>
          </a:xfrm>
          <a:custGeom>
            <a:rect b="b" l="l" r="r" t="t"/>
            <a:pathLst>
              <a:path extrusionOk="0" h="6435789" w="6459278">
                <a:moveTo>
                  <a:pt x="0" y="0"/>
                </a:moveTo>
                <a:lnTo>
                  <a:pt x="6459278" y="0"/>
                </a:lnTo>
                <a:lnTo>
                  <a:pt x="6459278" y="6435790"/>
                </a:lnTo>
                <a:lnTo>
                  <a:pt x="0" y="6435790"/>
                </a:lnTo>
                <a:lnTo>
                  <a:pt x="0" y="0"/>
                </a:lnTo>
                <a:close/>
              </a:path>
            </a:pathLst>
          </a:custGeom>
          <a:blipFill rotWithShape="1">
            <a:blip r:embed="rId3">
              <a:alphaModFix amt="9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 name="Google Shape;581;p53"/>
          <p:cNvSpPr/>
          <p:nvPr/>
        </p:nvSpPr>
        <p:spPr>
          <a:xfrm>
            <a:off x="8721969" y="-1257119"/>
            <a:ext cx="4784804" cy="4686119"/>
          </a:xfrm>
          <a:custGeom>
            <a:rect b="b" l="l" r="r" t="t"/>
            <a:pathLst>
              <a:path extrusionOk="0" h="6435789" w="6459278">
                <a:moveTo>
                  <a:pt x="0" y="0"/>
                </a:moveTo>
                <a:lnTo>
                  <a:pt x="6459278" y="0"/>
                </a:lnTo>
                <a:lnTo>
                  <a:pt x="6459278" y="6435789"/>
                </a:lnTo>
                <a:lnTo>
                  <a:pt x="0" y="6435789"/>
                </a:lnTo>
                <a:lnTo>
                  <a:pt x="0" y="0"/>
                </a:lnTo>
                <a:close/>
              </a:path>
            </a:pathLst>
          </a:custGeom>
          <a:blipFill rotWithShape="1">
            <a:blip r:embed="rId4">
              <a:alphaModFix amt="3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82" name="Google Shape;582;p53"/>
          <p:cNvGrpSpPr/>
          <p:nvPr/>
        </p:nvGrpSpPr>
        <p:grpSpPr>
          <a:xfrm>
            <a:off x="526948" y="1181897"/>
            <a:ext cx="4307807" cy="3363941"/>
            <a:chOff x="584080" y="1085629"/>
            <a:chExt cx="4420077" cy="2772327"/>
          </a:xfrm>
        </p:grpSpPr>
        <p:sp>
          <p:nvSpPr>
            <p:cNvPr id="583" name="Google Shape;583;p53"/>
            <p:cNvSpPr txBox="1"/>
            <p:nvPr/>
          </p:nvSpPr>
          <p:spPr>
            <a:xfrm>
              <a:off x="584080" y="1085629"/>
              <a:ext cx="4396500" cy="185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8DA9DB"/>
                  </a:solidFill>
                  <a:latin typeface="Libre Baskerville"/>
                  <a:ea typeface="Libre Baskerville"/>
                  <a:cs typeface="Libre Baskerville"/>
                  <a:sym typeface="Libre Baskerville"/>
                </a:rPr>
                <a:t>Form</a:t>
              </a:r>
              <a:endParaRPr sz="4400">
                <a:solidFill>
                  <a:srgbClr val="F4B081"/>
                </a:solidFill>
                <a:latin typeface="Libre Baskerville"/>
                <a:ea typeface="Libre Baskerville"/>
                <a:cs typeface="Libre Baskerville"/>
                <a:sym typeface="Libre Baskerville"/>
              </a:endParaRPr>
            </a:p>
            <a:p>
              <a:pPr indent="0" lvl="0" marL="0" marR="0" rtl="0" algn="l">
                <a:spcBef>
                  <a:spcPts val="0"/>
                </a:spcBef>
                <a:spcAft>
                  <a:spcPts val="0"/>
                </a:spcAft>
                <a:buNone/>
              </a:pPr>
              <a:r>
                <a:rPr lang="en-US" sz="3200">
                  <a:solidFill>
                    <a:schemeClr val="dk1"/>
                  </a:solidFill>
                  <a:latin typeface="Libre Baskerville"/>
                  <a:ea typeface="Libre Baskerville"/>
                  <a:cs typeface="Libre Baskerville"/>
                  <a:sym typeface="Libre Baskerville"/>
                </a:rPr>
                <a:t>Tambah Menu</a:t>
              </a:r>
              <a:endParaRPr/>
            </a:p>
            <a:p>
              <a:pPr indent="0" lvl="0" marL="0" marR="0" rtl="0" algn="l">
                <a:spcBef>
                  <a:spcPts val="0"/>
                </a:spcBef>
                <a:spcAft>
                  <a:spcPts val="0"/>
                </a:spcAft>
                <a:buNone/>
              </a:pPr>
              <a:r>
                <a:t/>
              </a:r>
              <a:endParaRPr sz="3200">
                <a:solidFill>
                  <a:schemeClr val="dk1"/>
                </a:solidFill>
                <a:latin typeface="Libre Baskerville"/>
                <a:ea typeface="Libre Baskerville"/>
                <a:cs typeface="Libre Baskerville"/>
                <a:sym typeface="Libre Baskerville"/>
              </a:endParaRPr>
            </a:p>
            <a:p>
              <a:pPr indent="0" lvl="0" marL="0" marR="0" rtl="0" algn="l">
                <a:spcBef>
                  <a:spcPts val="0"/>
                </a:spcBef>
                <a:spcAft>
                  <a:spcPts val="0"/>
                </a:spcAft>
                <a:buNone/>
              </a:pPr>
              <a:r>
                <a:t/>
              </a:r>
              <a:endParaRPr sz="3200">
                <a:solidFill>
                  <a:schemeClr val="dk1"/>
                </a:solidFill>
                <a:latin typeface="Libre Baskerville"/>
                <a:ea typeface="Libre Baskerville"/>
                <a:cs typeface="Libre Baskerville"/>
                <a:sym typeface="Libre Baskerville"/>
              </a:endParaRPr>
            </a:p>
          </p:txBody>
        </p:sp>
        <p:sp>
          <p:nvSpPr>
            <p:cNvPr id="584" name="Google Shape;584;p53"/>
            <p:cNvSpPr txBox="1"/>
            <p:nvPr/>
          </p:nvSpPr>
          <p:spPr>
            <a:xfrm>
              <a:off x="607657" y="2183656"/>
              <a:ext cx="4396500" cy="167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62626"/>
                  </a:solidFill>
                  <a:latin typeface="Public Sans"/>
                  <a:ea typeface="Public Sans"/>
                  <a:cs typeface="Public Sans"/>
                  <a:sym typeface="Public Sans"/>
                </a:rPr>
                <a:t>Pada halaman ini Anda dapat menambahkan menu baru ke dalam sistem. Menu yang diinput melalui form akan otomatis tersimpan ke database. Isi beberapa data yang diperlukan seperti nama menu, urutan, link route, dan ikon.</a:t>
              </a:r>
              <a:endParaRPr/>
            </a:p>
          </p:txBody>
        </p:sp>
      </p:grpSp>
      <p:pic>
        <p:nvPicPr>
          <p:cNvPr id="585" name="Google Shape;585;p53"/>
          <p:cNvPicPr preferRelativeResize="0"/>
          <p:nvPr/>
        </p:nvPicPr>
        <p:blipFill rotWithShape="1">
          <a:blip r:embed="rId5">
            <a:alphaModFix/>
          </a:blip>
          <a:srcRect b="0" l="0" r="0" t="0"/>
          <a:stretch/>
        </p:blipFill>
        <p:spPr>
          <a:xfrm>
            <a:off x="5129451" y="578827"/>
            <a:ext cx="6373659" cy="504748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4"/>
          <p:cNvSpPr/>
          <p:nvPr/>
        </p:nvSpPr>
        <p:spPr>
          <a:xfrm>
            <a:off x="-1842310" y="4185228"/>
            <a:ext cx="6459278" cy="6435789"/>
          </a:xfrm>
          <a:custGeom>
            <a:rect b="b" l="l" r="r" t="t"/>
            <a:pathLst>
              <a:path extrusionOk="0" h="6435789" w="6459278">
                <a:moveTo>
                  <a:pt x="0" y="0"/>
                </a:moveTo>
                <a:lnTo>
                  <a:pt x="6459278" y="0"/>
                </a:lnTo>
                <a:lnTo>
                  <a:pt x="6459278" y="6435790"/>
                </a:lnTo>
                <a:lnTo>
                  <a:pt x="0" y="6435790"/>
                </a:lnTo>
                <a:lnTo>
                  <a:pt x="0" y="0"/>
                </a:lnTo>
                <a:close/>
              </a:path>
            </a:pathLst>
          </a:custGeom>
          <a:blipFill rotWithShape="1">
            <a:blip r:embed="rId3">
              <a:alphaModFix amt="9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1" name="Google Shape;591;p54"/>
          <p:cNvSpPr/>
          <p:nvPr/>
        </p:nvSpPr>
        <p:spPr>
          <a:xfrm>
            <a:off x="8721969" y="-1257119"/>
            <a:ext cx="4784804" cy="4686119"/>
          </a:xfrm>
          <a:custGeom>
            <a:rect b="b" l="l" r="r" t="t"/>
            <a:pathLst>
              <a:path extrusionOk="0" h="6435789" w="6459278">
                <a:moveTo>
                  <a:pt x="0" y="0"/>
                </a:moveTo>
                <a:lnTo>
                  <a:pt x="6459278" y="0"/>
                </a:lnTo>
                <a:lnTo>
                  <a:pt x="6459278" y="6435789"/>
                </a:lnTo>
                <a:lnTo>
                  <a:pt x="0" y="6435789"/>
                </a:lnTo>
                <a:lnTo>
                  <a:pt x="0" y="0"/>
                </a:lnTo>
                <a:close/>
              </a:path>
            </a:pathLst>
          </a:custGeom>
          <a:blipFill rotWithShape="1">
            <a:blip r:embed="rId4">
              <a:alphaModFix amt="3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92" name="Google Shape;592;p54"/>
          <p:cNvGrpSpPr/>
          <p:nvPr/>
        </p:nvGrpSpPr>
        <p:grpSpPr>
          <a:xfrm>
            <a:off x="321552" y="1085950"/>
            <a:ext cx="4325502" cy="2687263"/>
            <a:chOff x="590588" y="1085950"/>
            <a:chExt cx="3492600" cy="2687263"/>
          </a:xfrm>
        </p:grpSpPr>
        <p:sp>
          <p:nvSpPr>
            <p:cNvPr id="593" name="Google Shape;593;p54"/>
            <p:cNvSpPr txBox="1"/>
            <p:nvPr/>
          </p:nvSpPr>
          <p:spPr>
            <a:xfrm>
              <a:off x="590588" y="1085950"/>
              <a:ext cx="3492600" cy="224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8DA9DB"/>
                  </a:solidFill>
                  <a:latin typeface="Libre Baskerville"/>
                  <a:ea typeface="Libre Baskerville"/>
                  <a:cs typeface="Libre Baskerville"/>
                  <a:sym typeface="Libre Baskerville"/>
                </a:rPr>
                <a:t>Form</a:t>
              </a:r>
              <a:endParaRPr sz="4400">
                <a:solidFill>
                  <a:srgbClr val="F4B081"/>
                </a:solidFill>
                <a:latin typeface="Libre Baskerville"/>
                <a:ea typeface="Libre Baskerville"/>
                <a:cs typeface="Libre Baskerville"/>
                <a:sym typeface="Libre Baskerville"/>
              </a:endParaRPr>
            </a:p>
            <a:p>
              <a:pPr indent="0" lvl="0" marL="0" marR="0" rtl="0" algn="l">
                <a:spcBef>
                  <a:spcPts val="0"/>
                </a:spcBef>
                <a:spcAft>
                  <a:spcPts val="0"/>
                </a:spcAft>
                <a:buNone/>
              </a:pPr>
              <a:r>
                <a:rPr lang="en-US" sz="3200">
                  <a:solidFill>
                    <a:schemeClr val="dk1"/>
                  </a:solidFill>
                  <a:latin typeface="Libre Baskerville"/>
                  <a:ea typeface="Libre Baskerville"/>
                  <a:cs typeface="Libre Baskerville"/>
                  <a:sym typeface="Libre Baskerville"/>
                </a:rPr>
                <a:t>Edit Menu</a:t>
              </a:r>
              <a:endParaRPr/>
            </a:p>
            <a:p>
              <a:pPr indent="0" lvl="0" marL="0" marR="0" rtl="0" algn="l">
                <a:spcBef>
                  <a:spcPts val="0"/>
                </a:spcBef>
                <a:spcAft>
                  <a:spcPts val="0"/>
                </a:spcAft>
                <a:buNone/>
              </a:pPr>
              <a:r>
                <a:t/>
              </a:r>
              <a:endParaRPr sz="3200">
                <a:solidFill>
                  <a:schemeClr val="dk1"/>
                </a:solidFill>
                <a:latin typeface="Libre Baskerville"/>
                <a:ea typeface="Libre Baskerville"/>
                <a:cs typeface="Libre Baskerville"/>
                <a:sym typeface="Libre Baskerville"/>
              </a:endParaRPr>
            </a:p>
            <a:p>
              <a:pPr indent="0" lvl="0" marL="0" marR="0" rtl="0" algn="l">
                <a:spcBef>
                  <a:spcPts val="0"/>
                </a:spcBef>
                <a:spcAft>
                  <a:spcPts val="0"/>
                </a:spcAft>
                <a:buNone/>
              </a:pPr>
              <a:r>
                <a:t/>
              </a:r>
              <a:endParaRPr sz="3200">
                <a:solidFill>
                  <a:schemeClr val="dk1"/>
                </a:solidFill>
                <a:latin typeface="Libre Baskerville"/>
                <a:ea typeface="Libre Baskerville"/>
                <a:cs typeface="Libre Baskerville"/>
                <a:sym typeface="Libre Baskerville"/>
              </a:endParaRPr>
            </a:p>
          </p:txBody>
        </p:sp>
        <p:sp>
          <p:nvSpPr>
            <p:cNvPr id="594" name="Google Shape;594;p54"/>
            <p:cNvSpPr txBox="1"/>
            <p:nvPr/>
          </p:nvSpPr>
          <p:spPr>
            <a:xfrm>
              <a:off x="590600" y="2572613"/>
              <a:ext cx="31716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62626"/>
                  </a:solidFill>
                  <a:latin typeface="Public Sans"/>
                  <a:ea typeface="Public Sans"/>
                  <a:cs typeface="Public Sans"/>
                  <a:sym typeface="Public Sans"/>
                </a:rPr>
                <a:t>Pada Halaman ini anda dapat melakukan penyesuaian apabila ada kesalahan dalam menambahkan menu</a:t>
              </a:r>
              <a:endParaRPr/>
            </a:p>
          </p:txBody>
        </p:sp>
      </p:grpSp>
      <p:pic>
        <p:nvPicPr>
          <p:cNvPr id="595" name="Google Shape;595;p54"/>
          <p:cNvPicPr preferRelativeResize="0"/>
          <p:nvPr/>
        </p:nvPicPr>
        <p:blipFill rotWithShape="1">
          <a:blip r:embed="rId5">
            <a:alphaModFix/>
          </a:blip>
          <a:srcRect b="0" l="0" r="0" t="0"/>
          <a:stretch/>
        </p:blipFill>
        <p:spPr>
          <a:xfrm>
            <a:off x="4837781" y="623457"/>
            <a:ext cx="6842155" cy="541850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5"/>
          <p:cNvSpPr/>
          <p:nvPr/>
        </p:nvSpPr>
        <p:spPr>
          <a:xfrm>
            <a:off x="-1842310" y="4185228"/>
            <a:ext cx="6459278" cy="6435789"/>
          </a:xfrm>
          <a:custGeom>
            <a:rect b="b" l="l" r="r" t="t"/>
            <a:pathLst>
              <a:path extrusionOk="0" h="6435789" w="6459278">
                <a:moveTo>
                  <a:pt x="0" y="0"/>
                </a:moveTo>
                <a:lnTo>
                  <a:pt x="6459278" y="0"/>
                </a:lnTo>
                <a:lnTo>
                  <a:pt x="6459278" y="6435790"/>
                </a:lnTo>
                <a:lnTo>
                  <a:pt x="0" y="6435790"/>
                </a:lnTo>
                <a:lnTo>
                  <a:pt x="0" y="0"/>
                </a:lnTo>
                <a:close/>
              </a:path>
            </a:pathLst>
          </a:custGeom>
          <a:blipFill rotWithShape="1">
            <a:blip r:embed="rId3">
              <a:alphaModFix amt="9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 name="Google Shape;601;p55"/>
          <p:cNvSpPr/>
          <p:nvPr/>
        </p:nvSpPr>
        <p:spPr>
          <a:xfrm>
            <a:off x="8721969" y="-1257119"/>
            <a:ext cx="4784804" cy="4686119"/>
          </a:xfrm>
          <a:custGeom>
            <a:rect b="b" l="l" r="r" t="t"/>
            <a:pathLst>
              <a:path extrusionOk="0" h="6435789" w="6459278">
                <a:moveTo>
                  <a:pt x="0" y="0"/>
                </a:moveTo>
                <a:lnTo>
                  <a:pt x="6459278" y="0"/>
                </a:lnTo>
                <a:lnTo>
                  <a:pt x="6459278" y="6435789"/>
                </a:lnTo>
                <a:lnTo>
                  <a:pt x="0" y="6435789"/>
                </a:lnTo>
                <a:lnTo>
                  <a:pt x="0" y="0"/>
                </a:lnTo>
                <a:close/>
              </a:path>
            </a:pathLst>
          </a:custGeom>
          <a:blipFill rotWithShape="1">
            <a:blip r:embed="rId4">
              <a:alphaModFix amt="3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02" name="Google Shape;602;p55"/>
          <p:cNvGrpSpPr/>
          <p:nvPr/>
        </p:nvGrpSpPr>
        <p:grpSpPr>
          <a:xfrm>
            <a:off x="512063" y="1085940"/>
            <a:ext cx="3928079" cy="4101345"/>
            <a:chOff x="744415" y="1085940"/>
            <a:chExt cx="3171703" cy="4101345"/>
          </a:xfrm>
        </p:grpSpPr>
        <p:sp>
          <p:nvSpPr>
            <p:cNvPr id="603" name="Google Shape;603;p55"/>
            <p:cNvSpPr txBox="1"/>
            <p:nvPr/>
          </p:nvSpPr>
          <p:spPr>
            <a:xfrm>
              <a:off x="744416" y="1085940"/>
              <a:ext cx="2566977"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8DA9DB"/>
                  </a:solidFill>
                  <a:latin typeface="Libre Baskerville"/>
                  <a:ea typeface="Libre Baskerville"/>
                  <a:cs typeface="Libre Baskerville"/>
                  <a:sym typeface="Libre Baskerville"/>
                </a:rPr>
                <a:t>Form Modal</a:t>
              </a:r>
              <a:endParaRPr sz="4400">
                <a:solidFill>
                  <a:srgbClr val="F4B081"/>
                </a:solidFill>
                <a:latin typeface="Libre Baskerville"/>
                <a:ea typeface="Libre Baskerville"/>
                <a:cs typeface="Libre Baskerville"/>
                <a:sym typeface="Libre Baskerville"/>
              </a:endParaRPr>
            </a:p>
            <a:p>
              <a:pPr indent="0" lvl="0" marL="0" marR="0" rtl="0" algn="l">
                <a:spcBef>
                  <a:spcPts val="0"/>
                </a:spcBef>
                <a:spcAft>
                  <a:spcPts val="0"/>
                </a:spcAft>
                <a:buNone/>
              </a:pPr>
              <a:r>
                <a:rPr lang="en-US" sz="3200">
                  <a:solidFill>
                    <a:schemeClr val="dk1"/>
                  </a:solidFill>
                  <a:latin typeface="Libre Baskerville"/>
                  <a:ea typeface="Libre Baskerville"/>
                  <a:cs typeface="Libre Baskerville"/>
                  <a:sym typeface="Libre Baskerville"/>
                </a:rPr>
                <a:t>Tambah Submenu</a:t>
              </a:r>
              <a:endParaRPr/>
            </a:p>
            <a:p>
              <a:pPr indent="0" lvl="0" marL="0" marR="0" rtl="0" algn="l">
                <a:spcBef>
                  <a:spcPts val="0"/>
                </a:spcBef>
                <a:spcAft>
                  <a:spcPts val="0"/>
                </a:spcAft>
                <a:buNone/>
              </a:pPr>
              <a:r>
                <a:t/>
              </a:r>
              <a:endParaRPr sz="3200">
                <a:solidFill>
                  <a:schemeClr val="dk1"/>
                </a:solidFill>
                <a:latin typeface="Libre Baskerville"/>
                <a:ea typeface="Libre Baskerville"/>
                <a:cs typeface="Libre Baskerville"/>
                <a:sym typeface="Libre Baskerville"/>
              </a:endParaRPr>
            </a:p>
            <a:p>
              <a:pPr indent="0" lvl="0" marL="0" marR="0" rtl="0" algn="l">
                <a:spcBef>
                  <a:spcPts val="0"/>
                </a:spcBef>
                <a:spcAft>
                  <a:spcPts val="0"/>
                </a:spcAft>
                <a:buNone/>
              </a:pPr>
              <a:r>
                <a:t/>
              </a:r>
              <a:endParaRPr sz="3200">
                <a:solidFill>
                  <a:schemeClr val="dk1"/>
                </a:solidFill>
                <a:latin typeface="Libre Baskerville"/>
                <a:ea typeface="Libre Baskerville"/>
                <a:cs typeface="Libre Baskerville"/>
                <a:sym typeface="Libre Baskerville"/>
              </a:endParaRPr>
            </a:p>
          </p:txBody>
        </p:sp>
        <p:sp>
          <p:nvSpPr>
            <p:cNvPr id="604" name="Google Shape;604;p55"/>
            <p:cNvSpPr txBox="1"/>
            <p:nvPr/>
          </p:nvSpPr>
          <p:spPr>
            <a:xfrm>
              <a:off x="744415" y="2324963"/>
              <a:ext cx="3171703"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62626"/>
                  </a:solidFill>
                  <a:latin typeface="Public Sans"/>
                  <a:ea typeface="Public Sans"/>
                  <a:cs typeface="Public Sans"/>
                  <a:sym typeface="Public Sans"/>
                </a:rPr>
                <a:t>Pada table master menu apabila menu terdeteksi dibuat sebagai parent menu, maka akan ada tombol untuk menambahkan submenu, pada modal submenu anda dapat melihat table menu yang sudah ditambahkan menjadi submenu, disini anda dapat menambahkan, mengelola dan menghapus submenu</a:t>
              </a:r>
              <a:endParaRPr/>
            </a:p>
          </p:txBody>
        </p:sp>
      </p:grpSp>
      <p:pic>
        <p:nvPicPr>
          <p:cNvPr id="605" name="Google Shape;605;p55"/>
          <p:cNvPicPr preferRelativeResize="0"/>
          <p:nvPr/>
        </p:nvPicPr>
        <p:blipFill rotWithShape="1">
          <a:blip r:embed="rId5">
            <a:alphaModFix/>
          </a:blip>
          <a:srcRect b="0" l="0" r="0" t="0"/>
          <a:stretch/>
        </p:blipFill>
        <p:spPr>
          <a:xfrm>
            <a:off x="4616968" y="632313"/>
            <a:ext cx="7062969" cy="559337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6"/>
          <p:cNvSpPr/>
          <p:nvPr/>
        </p:nvSpPr>
        <p:spPr>
          <a:xfrm>
            <a:off x="-1842310" y="4185228"/>
            <a:ext cx="6459278" cy="6435789"/>
          </a:xfrm>
          <a:custGeom>
            <a:rect b="b" l="l" r="r" t="t"/>
            <a:pathLst>
              <a:path extrusionOk="0" h="6435789" w="6459278">
                <a:moveTo>
                  <a:pt x="0" y="0"/>
                </a:moveTo>
                <a:lnTo>
                  <a:pt x="6459278" y="0"/>
                </a:lnTo>
                <a:lnTo>
                  <a:pt x="6459278" y="6435790"/>
                </a:lnTo>
                <a:lnTo>
                  <a:pt x="0" y="6435790"/>
                </a:lnTo>
                <a:lnTo>
                  <a:pt x="0" y="0"/>
                </a:lnTo>
                <a:close/>
              </a:path>
            </a:pathLst>
          </a:custGeom>
          <a:blipFill rotWithShape="1">
            <a:blip r:embed="rId3">
              <a:alphaModFix amt="9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1" name="Google Shape;611;p56"/>
          <p:cNvSpPr/>
          <p:nvPr/>
        </p:nvSpPr>
        <p:spPr>
          <a:xfrm>
            <a:off x="8721969" y="-1257119"/>
            <a:ext cx="4784804" cy="4686119"/>
          </a:xfrm>
          <a:custGeom>
            <a:rect b="b" l="l" r="r" t="t"/>
            <a:pathLst>
              <a:path extrusionOk="0" h="6435789" w="6459278">
                <a:moveTo>
                  <a:pt x="0" y="0"/>
                </a:moveTo>
                <a:lnTo>
                  <a:pt x="6459278" y="0"/>
                </a:lnTo>
                <a:lnTo>
                  <a:pt x="6459278" y="6435789"/>
                </a:lnTo>
                <a:lnTo>
                  <a:pt x="0" y="6435789"/>
                </a:lnTo>
                <a:lnTo>
                  <a:pt x="0" y="0"/>
                </a:lnTo>
                <a:close/>
              </a:path>
            </a:pathLst>
          </a:custGeom>
          <a:blipFill rotWithShape="1">
            <a:blip r:embed="rId4">
              <a:alphaModFix amt="3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12" name="Google Shape;612;p56"/>
          <p:cNvGrpSpPr/>
          <p:nvPr/>
        </p:nvGrpSpPr>
        <p:grpSpPr>
          <a:xfrm>
            <a:off x="-12" y="1314550"/>
            <a:ext cx="4243020" cy="3080838"/>
            <a:chOff x="330943" y="1314550"/>
            <a:chExt cx="3426000" cy="3080838"/>
          </a:xfrm>
        </p:grpSpPr>
        <p:sp>
          <p:nvSpPr>
            <p:cNvPr id="613" name="Google Shape;613;p56"/>
            <p:cNvSpPr txBox="1"/>
            <p:nvPr/>
          </p:nvSpPr>
          <p:spPr>
            <a:xfrm>
              <a:off x="330943" y="1314550"/>
              <a:ext cx="3426000" cy="224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8DA9DB"/>
                  </a:solidFill>
                  <a:latin typeface="Libre Baskerville"/>
                  <a:ea typeface="Libre Baskerville"/>
                  <a:cs typeface="Libre Baskerville"/>
                  <a:sym typeface="Libre Baskerville"/>
                </a:rPr>
                <a:t>Konfirmasi</a:t>
              </a:r>
              <a:endParaRPr sz="4400">
                <a:solidFill>
                  <a:srgbClr val="F4B081"/>
                </a:solidFill>
                <a:latin typeface="Libre Baskerville"/>
                <a:ea typeface="Libre Baskerville"/>
                <a:cs typeface="Libre Baskerville"/>
                <a:sym typeface="Libre Baskerville"/>
              </a:endParaRPr>
            </a:p>
            <a:p>
              <a:pPr indent="0" lvl="0" marL="0" marR="0" rtl="0" algn="l">
                <a:spcBef>
                  <a:spcPts val="0"/>
                </a:spcBef>
                <a:spcAft>
                  <a:spcPts val="0"/>
                </a:spcAft>
                <a:buNone/>
              </a:pPr>
              <a:r>
                <a:rPr lang="en-US" sz="3200">
                  <a:solidFill>
                    <a:schemeClr val="dk1"/>
                  </a:solidFill>
                  <a:latin typeface="Libre Baskerville"/>
                  <a:ea typeface="Libre Baskerville"/>
                  <a:cs typeface="Libre Baskerville"/>
                  <a:sym typeface="Libre Baskerville"/>
                </a:rPr>
                <a:t>Hapus Menu</a:t>
              </a:r>
              <a:endParaRPr/>
            </a:p>
            <a:p>
              <a:pPr indent="0" lvl="0" marL="0" marR="0" rtl="0" algn="l">
                <a:spcBef>
                  <a:spcPts val="0"/>
                </a:spcBef>
                <a:spcAft>
                  <a:spcPts val="0"/>
                </a:spcAft>
                <a:buNone/>
              </a:pPr>
              <a:r>
                <a:t/>
              </a:r>
              <a:endParaRPr sz="3200">
                <a:solidFill>
                  <a:schemeClr val="dk1"/>
                </a:solidFill>
                <a:latin typeface="Libre Baskerville"/>
                <a:ea typeface="Libre Baskerville"/>
                <a:cs typeface="Libre Baskerville"/>
                <a:sym typeface="Libre Baskerville"/>
              </a:endParaRPr>
            </a:p>
            <a:p>
              <a:pPr indent="0" lvl="0" marL="0" marR="0" rtl="0" algn="l">
                <a:spcBef>
                  <a:spcPts val="0"/>
                </a:spcBef>
                <a:spcAft>
                  <a:spcPts val="0"/>
                </a:spcAft>
                <a:buNone/>
              </a:pPr>
              <a:r>
                <a:t/>
              </a:r>
              <a:endParaRPr sz="3200">
                <a:solidFill>
                  <a:schemeClr val="dk1"/>
                </a:solidFill>
                <a:latin typeface="Libre Baskerville"/>
                <a:ea typeface="Libre Baskerville"/>
                <a:cs typeface="Libre Baskerville"/>
                <a:sym typeface="Libre Baskerville"/>
              </a:endParaRPr>
            </a:p>
          </p:txBody>
        </p:sp>
        <p:sp>
          <p:nvSpPr>
            <p:cNvPr id="614" name="Google Shape;614;p56"/>
            <p:cNvSpPr txBox="1"/>
            <p:nvPr/>
          </p:nvSpPr>
          <p:spPr>
            <a:xfrm>
              <a:off x="330951" y="2917888"/>
              <a:ext cx="3171600" cy="147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Public Sans"/>
                  <a:ea typeface="Public Sans"/>
                  <a:cs typeface="Public Sans"/>
                  <a:sym typeface="Public Sans"/>
                </a:rPr>
                <a:t>Jika anda ingin menghapus menu maka akan ada konfirmasi sebelum menghapus menu tersebut, karena menu yang dihapus tidak dapat diakses/direcover Kembali.</a:t>
              </a:r>
              <a:endParaRPr/>
            </a:p>
          </p:txBody>
        </p:sp>
      </p:grpSp>
      <p:pic>
        <p:nvPicPr>
          <p:cNvPr id="615" name="Google Shape;615;p56"/>
          <p:cNvPicPr preferRelativeResize="0"/>
          <p:nvPr/>
        </p:nvPicPr>
        <p:blipFill rotWithShape="1">
          <a:blip r:embed="rId5">
            <a:alphaModFix/>
          </a:blip>
          <a:srcRect b="0" l="0" r="0" t="0"/>
          <a:stretch/>
        </p:blipFill>
        <p:spPr>
          <a:xfrm>
            <a:off x="4755112" y="665754"/>
            <a:ext cx="6735335" cy="533391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7"/>
          <p:cNvSpPr/>
          <p:nvPr/>
        </p:nvSpPr>
        <p:spPr>
          <a:xfrm>
            <a:off x="-1842310" y="4185228"/>
            <a:ext cx="6459278" cy="6435789"/>
          </a:xfrm>
          <a:custGeom>
            <a:rect b="b" l="l" r="r" t="t"/>
            <a:pathLst>
              <a:path extrusionOk="0" h="6435789" w="6459278">
                <a:moveTo>
                  <a:pt x="0" y="0"/>
                </a:moveTo>
                <a:lnTo>
                  <a:pt x="6459278" y="0"/>
                </a:lnTo>
                <a:lnTo>
                  <a:pt x="6459278" y="6435790"/>
                </a:lnTo>
                <a:lnTo>
                  <a:pt x="0" y="6435790"/>
                </a:lnTo>
                <a:lnTo>
                  <a:pt x="0" y="0"/>
                </a:lnTo>
                <a:close/>
              </a:path>
            </a:pathLst>
          </a:custGeom>
          <a:blipFill rotWithShape="1">
            <a:blip r:embed="rId3">
              <a:alphaModFix amt="9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 name="Google Shape;621;p57"/>
          <p:cNvSpPr/>
          <p:nvPr/>
        </p:nvSpPr>
        <p:spPr>
          <a:xfrm>
            <a:off x="8721969" y="-1257119"/>
            <a:ext cx="4784804" cy="4686119"/>
          </a:xfrm>
          <a:custGeom>
            <a:rect b="b" l="l" r="r" t="t"/>
            <a:pathLst>
              <a:path extrusionOk="0" h="6435789" w="6459278">
                <a:moveTo>
                  <a:pt x="0" y="0"/>
                </a:moveTo>
                <a:lnTo>
                  <a:pt x="6459278" y="0"/>
                </a:lnTo>
                <a:lnTo>
                  <a:pt x="6459278" y="6435789"/>
                </a:lnTo>
                <a:lnTo>
                  <a:pt x="0" y="6435789"/>
                </a:lnTo>
                <a:lnTo>
                  <a:pt x="0" y="0"/>
                </a:lnTo>
                <a:close/>
              </a:path>
            </a:pathLst>
          </a:custGeom>
          <a:blipFill rotWithShape="1">
            <a:blip r:embed="rId4">
              <a:alphaModFix amt="3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22" name="Google Shape;622;p57"/>
          <p:cNvGrpSpPr/>
          <p:nvPr/>
        </p:nvGrpSpPr>
        <p:grpSpPr>
          <a:xfrm>
            <a:off x="512061" y="1085940"/>
            <a:ext cx="4104907" cy="3934809"/>
            <a:chOff x="744415" y="1085940"/>
            <a:chExt cx="3314481" cy="3612723"/>
          </a:xfrm>
        </p:grpSpPr>
        <p:sp>
          <p:nvSpPr>
            <p:cNvPr id="623" name="Google Shape;623;p57"/>
            <p:cNvSpPr txBox="1"/>
            <p:nvPr/>
          </p:nvSpPr>
          <p:spPr>
            <a:xfrm>
              <a:off x="744417" y="1085940"/>
              <a:ext cx="3314479" cy="1625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8DA9DB"/>
                  </a:solidFill>
                  <a:latin typeface="Libre Baskerville"/>
                  <a:ea typeface="Libre Baskerville"/>
                  <a:cs typeface="Libre Baskerville"/>
                  <a:sym typeface="Libre Baskerville"/>
                </a:rPr>
                <a:t>Konfirmasi</a:t>
              </a:r>
              <a:endParaRPr sz="4400">
                <a:solidFill>
                  <a:srgbClr val="F4B081"/>
                </a:solidFill>
                <a:latin typeface="Libre Baskerville"/>
                <a:ea typeface="Libre Baskerville"/>
                <a:cs typeface="Libre Baskerville"/>
                <a:sym typeface="Libre Baskerville"/>
              </a:endParaRPr>
            </a:p>
            <a:p>
              <a:pPr indent="0" lvl="0" marL="0" marR="0" rtl="0" algn="l">
                <a:spcBef>
                  <a:spcPts val="0"/>
                </a:spcBef>
                <a:spcAft>
                  <a:spcPts val="0"/>
                </a:spcAft>
                <a:buNone/>
              </a:pPr>
              <a:r>
                <a:rPr lang="en-US" sz="3200">
                  <a:solidFill>
                    <a:schemeClr val="dk1"/>
                  </a:solidFill>
                  <a:latin typeface="Libre Baskerville"/>
                  <a:ea typeface="Libre Baskerville"/>
                  <a:cs typeface="Libre Baskerville"/>
                  <a:sym typeface="Libre Baskerville"/>
                </a:rPr>
                <a:t>Hapus Submenu</a:t>
              </a:r>
              <a:endParaRPr/>
            </a:p>
            <a:p>
              <a:pPr indent="0" lvl="0" marL="0" marR="0" rtl="0" algn="l">
                <a:spcBef>
                  <a:spcPts val="0"/>
                </a:spcBef>
                <a:spcAft>
                  <a:spcPts val="0"/>
                </a:spcAft>
                <a:buNone/>
              </a:pPr>
              <a:r>
                <a:t/>
              </a:r>
              <a:endParaRPr sz="3200">
                <a:solidFill>
                  <a:schemeClr val="dk1"/>
                </a:solidFill>
                <a:latin typeface="Libre Baskerville"/>
                <a:ea typeface="Libre Baskerville"/>
                <a:cs typeface="Libre Baskerville"/>
                <a:sym typeface="Libre Baskerville"/>
              </a:endParaRPr>
            </a:p>
            <a:p>
              <a:pPr indent="0" lvl="0" marL="0" marR="0" rtl="0" algn="l">
                <a:spcBef>
                  <a:spcPts val="0"/>
                </a:spcBef>
                <a:spcAft>
                  <a:spcPts val="0"/>
                </a:spcAft>
                <a:buNone/>
              </a:pPr>
              <a:r>
                <a:t/>
              </a:r>
              <a:endParaRPr sz="3200">
                <a:solidFill>
                  <a:schemeClr val="dk1"/>
                </a:solidFill>
                <a:latin typeface="Libre Baskerville"/>
                <a:ea typeface="Libre Baskerville"/>
                <a:cs typeface="Libre Baskerville"/>
                <a:sym typeface="Libre Baskerville"/>
              </a:endParaRPr>
            </a:p>
          </p:txBody>
        </p:sp>
        <p:sp>
          <p:nvSpPr>
            <p:cNvPr id="624" name="Google Shape;624;p57"/>
            <p:cNvSpPr txBox="1"/>
            <p:nvPr/>
          </p:nvSpPr>
          <p:spPr>
            <a:xfrm>
              <a:off x="744415" y="2324963"/>
              <a:ext cx="3171703" cy="2373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62626"/>
                  </a:solidFill>
                  <a:latin typeface="Public Sans"/>
                  <a:ea typeface="Public Sans"/>
                  <a:cs typeface="Public Sans"/>
                  <a:sym typeface="Public Sans"/>
                </a:rPr>
                <a:t>Pada form ini akan ditunjukan submenu dari parent menu yang akan dihapus, apabila parent menu dihapus semua submenu mungkin tidak akan dapat diakses, oleh karena itu konfirmasi ini mengingatkan bahwa Tindakan ini mungkin krusial dan perlu pertimbangan</a:t>
              </a:r>
              <a:endParaRPr/>
            </a:p>
          </p:txBody>
        </p:sp>
      </p:grpSp>
      <p:pic>
        <p:nvPicPr>
          <p:cNvPr id="625" name="Google Shape;625;p57"/>
          <p:cNvPicPr preferRelativeResize="0"/>
          <p:nvPr/>
        </p:nvPicPr>
        <p:blipFill rotWithShape="1">
          <a:blip r:embed="rId5">
            <a:alphaModFix/>
          </a:blip>
          <a:srcRect b="0" l="0" r="0" t="0"/>
          <a:stretch/>
        </p:blipFill>
        <p:spPr>
          <a:xfrm>
            <a:off x="4944602" y="762045"/>
            <a:ext cx="6735335" cy="533391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8"/>
          <p:cNvSpPr/>
          <p:nvPr/>
        </p:nvSpPr>
        <p:spPr>
          <a:xfrm>
            <a:off x="-1776048" y="-1740877"/>
            <a:ext cx="4519248" cy="4589585"/>
          </a:xfrm>
          <a:custGeom>
            <a:rect b="b" l="l" r="r" t="t"/>
            <a:pathLst>
              <a:path extrusionOk="0" h="6435789" w="6459278">
                <a:moveTo>
                  <a:pt x="0" y="0"/>
                </a:moveTo>
                <a:lnTo>
                  <a:pt x="6459278" y="0"/>
                </a:lnTo>
                <a:lnTo>
                  <a:pt x="6459278" y="6435790"/>
                </a:lnTo>
                <a:lnTo>
                  <a:pt x="0" y="6435790"/>
                </a:lnTo>
                <a:lnTo>
                  <a:pt x="0" y="0"/>
                </a:lnTo>
                <a:close/>
              </a:path>
            </a:pathLst>
          </a:custGeom>
          <a:blipFill rotWithShape="1">
            <a:blip r:embed="rId3">
              <a:alphaModFix amt="9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 name="Google Shape;631;p58"/>
          <p:cNvSpPr/>
          <p:nvPr/>
        </p:nvSpPr>
        <p:spPr>
          <a:xfrm>
            <a:off x="9073662" y="4466492"/>
            <a:ext cx="4046247" cy="3393831"/>
          </a:xfrm>
          <a:custGeom>
            <a:rect b="b" l="l" r="r" t="t"/>
            <a:pathLst>
              <a:path extrusionOk="0" h="6435789" w="6459278">
                <a:moveTo>
                  <a:pt x="0" y="0"/>
                </a:moveTo>
                <a:lnTo>
                  <a:pt x="6459278" y="0"/>
                </a:lnTo>
                <a:lnTo>
                  <a:pt x="6459278" y="6435789"/>
                </a:lnTo>
                <a:lnTo>
                  <a:pt x="0" y="6435789"/>
                </a:lnTo>
                <a:lnTo>
                  <a:pt x="0" y="0"/>
                </a:lnTo>
                <a:close/>
              </a:path>
            </a:pathLst>
          </a:custGeom>
          <a:blipFill rotWithShape="1">
            <a:blip r:embed="rId4">
              <a:alphaModFix amt="3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32" name="Google Shape;632;p58"/>
          <p:cNvPicPr preferRelativeResize="0"/>
          <p:nvPr/>
        </p:nvPicPr>
        <p:blipFill rotWithShape="1">
          <a:blip r:embed="rId5">
            <a:alphaModFix/>
          </a:blip>
          <a:srcRect b="0" l="0" r="0" t="0"/>
          <a:stretch/>
        </p:blipFill>
        <p:spPr>
          <a:xfrm>
            <a:off x="1354015" y="2391507"/>
            <a:ext cx="9213972" cy="4466493"/>
          </a:xfrm>
          <a:prstGeom prst="rect">
            <a:avLst/>
          </a:prstGeom>
          <a:noFill/>
          <a:ln>
            <a:noFill/>
          </a:ln>
        </p:spPr>
      </p:pic>
      <p:grpSp>
        <p:nvGrpSpPr>
          <p:cNvPr id="633" name="Google Shape;633;p58"/>
          <p:cNvGrpSpPr/>
          <p:nvPr/>
        </p:nvGrpSpPr>
        <p:grpSpPr>
          <a:xfrm>
            <a:off x="2018730" y="239089"/>
            <a:ext cx="8154540" cy="1907542"/>
            <a:chOff x="2018730" y="239089"/>
            <a:chExt cx="8154540" cy="1907542"/>
          </a:xfrm>
        </p:grpSpPr>
        <p:sp>
          <p:nvSpPr>
            <p:cNvPr id="634" name="Google Shape;634;p58"/>
            <p:cNvSpPr txBox="1"/>
            <p:nvPr/>
          </p:nvSpPr>
          <p:spPr>
            <a:xfrm>
              <a:off x="2018730" y="239089"/>
              <a:ext cx="7447084"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8DA9DB"/>
                  </a:solidFill>
                  <a:latin typeface="Libre Baskerville"/>
                  <a:ea typeface="Libre Baskerville"/>
                  <a:cs typeface="Libre Baskerville"/>
                  <a:sym typeface="Libre Baskerville"/>
                </a:rPr>
                <a:t>Halaman</a:t>
              </a:r>
              <a:r>
                <a:rPr lang="en-US" sz="2800">
                  <a:solidFill>
                    <a:schemeClr val="dk1"/>
                  </a:solidFill>
                  <a:latin typeface="Libre Baskerville"/>
                  <a:ea typeface="Libre Baskerville"/>
                  <a:cs typeface="Libre Baskerville"/>
                  <a:sym typeface="Libre Baskerville"/>
                </a:rPr>
                <a:t> </a:t>
              </a:r>
              <a:endParaRPr/>
            </a:p>
            <a:p>
              <a:pPr indent="0" lvl="0" marL="0" marR="0" rtl="0" algn="ctr">
                <a:spcBef>
                  <a:spcPts val="0"/>
                </a:spcBef>
                <a:spcAft>
                  <a:spcPts val="0"/>
                </a:spcAft>
                <a:buNone/>
              </a:pPr>
              <a:r>
                <a:rPr lang="en-US" sz="2800">
                  <a:solidFill>
                    <a:srgbClr val="171616"/>
                  </a:solidFill>
                  <a:latin typeface="Libre Baskerville"/>
                  <a:ea typeface="Libre Baskerville"/>
                  <a:cs typeface="Libre Baskerville"/>
                  <a:sym typeface="Libre Baskerville"/>
                </a:rPr>
                <a:t>Master Kategori Pekerjaan</a:t>
              </a:r>
              <a:endParaRPr/>
            </a:p>
          </p:txBody>
        </p:sp>
        <p:sp>
          <p:nvSpPr>
            <p:cNvPr id="635" name="Google Shape;635;p58"/>
            <p:cNvSpPr txBox="1"/>
            <p:nvPr/>
          </p:nvSpPr>
          <p:spPr>
            <a:xfrm>
              <a:off x="2018730" y="1315634"/>
              <a:ext cx="815454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3A3838"/>
                  </a:solidFill>
                  <a:latin typeface="Calibri"/>
                  <a:ea typeface="Calibri"/>
                  <a:cs typeface="Calibri"/>
                  <a:sym typeface="Calibri"/>
                </a:rPr>
                <a:t>Disini anda dapat melihat daftar kategori pekerjaan yang sudah ditambahkan kedalam database</a:t>
              </a:r>
              <a:endParaRPr/>
            </a:p>
            <a:p>
              <a:pPr indent="0" lvl="0" marL="0" marR="0" rtl="0" algn="ctr">
                <a:spcBef>
                  <a:spcPts val="0"/>
                </a:spcBef>
                <a:spcAft>
                  <a:spcPts val="0"/>
                </a:spcAft>
                <a:buNone/>
              </a:pPr>
              <a:r>
                <a:rPr lang="en-US" sz="1600">
                  <a:solidFill>
                    <a:srgbClr val="3A3838"/>
                  </a:solidFill>
                  <a:latin typeface="Calibri"/>
                  <a:ea typeface="Calibri"/>
                  <a:cs typeface="Calibri"/>
                  <a:sym typeface="Calibri"/>
                </a:rPr>
                <a:t>Anda juga dapat melakukan konfigurasi seperti menambahkan, mengelola dan menghapus data </a:t>
              </a:r>
              <a:endParaRPr/>
            </a:p>
            <a:p>
              <a:pPr indent="0" lvl="0" marL="0" marR="0" rtl="0" algn="ctr">
                <a:spcBef>
                  <a:spcPts val="0"/>
                </a:spcBef>
                <a:spcAft>
                  <a:spcPts val="0"/>
                </a:spcAft>
                <a:buNone/>
              </a:pPr>
              <a:r>
                <a:rPr lang="en-US" sz="1600">
                  <a:solidFill>
                    <a:srgbClr val="3A3838"/>
                  </a:solidFill>
                  <a:latin typeface="Calibri"/>
                  <a:ea typeface="Calibri"/>
                  <a:cs typeface="Calibri"/>
                  <a:sym typeface="Calibri"/>
                </a:rPr>
                <a:t>kategori pekerjaan	</a:t>
              </a:r>
              <a:endParaRPr sz="1600">
                <a:solidFill>
                  <a:srgbClr val="3A3838"/>
                </a:solidFill>
                <a:latin typeface="Calibri"/>
                <a:ea typeface="Calibri"/>
                <a:cs typeface="Calibri"/>
                <a:sym typeface="Calibri"/>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59"/>
          <p:cNvSpPr/>
          <p:nvPr/>
        </p:nvSpPr>
        <p:spPr>
          <a:xfrm>
            <a:off x="-1842310" y="4185228"/>
            <a:ext cx="6459278" cy="6435789"/>
          </a:xfrm>
          <a:custGeom>
            <a:rect b="b" l="l" r="r" t="t"/>
            <a:pathLst>
              <a:path extrusionOk="0" h="6435789" w="6459278">
                <a:moveTo>
                  <a:pt x="0" y="0"/>
                </a:moveTo>
                <a:lnTo>
                  <a:pt x="6459278" y="0"/>
                </a:lnTo>
                <a:lnTo>
                  <a:pt x="6459278" y="6435790"/>
                </a:lnTo>
                <a:lnTo>
                  <a:pt x="0" y="6435790"/>
                </a:lnTo>
                <a:lnTo>
                  <a:pt x="0" y="0"/>
                </a:lnTo>
                <a:close/>
              </a:path>
            </a:pathLst>
          </a:custGeom>
          <a:blipFill rotWithShape="1">
            <a:blip r:embed="rId3">
              <a:alphaModFix amt="9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1" name="Google Shape;641;p59"/>
          <p:cNvSpPr/>
          <p:nvPr/>
        </p:nvSpPr>
        <p:spPr>
          <a:xfrm>
            <a:off x="8721969" y="-1257119"/>
            <a:ext cx="4784804" cy="4686119"/>
          </a:xfrm>
          <a:custGeom>
            <a:rect b="b" l="l" r="r" t="t"/>
            <a:pathLst>
              <a:path extrusionOk="0" h="6435789" w="6459278">
                <a:moveTo>
                  <a:pt x="0" y="0"/>
                </a:moveTo>
                <a:lnTo>
                  <a:pt x="6459278" y="0"/>
                </a:lnTo>
                <a:lnTo>
                  <a:pt x="6459278" y="6435789"/>
                </a:lnTo>
                <a:lnTo>
                  <a:pt x="0" y="6435789"/>
                </a:lnTo>
                <a:lnTo>
                  <a:pt x="0" y="0"/>
                </a:lnTo>
                <a:close/>
              </a:path>
            </a:pathLst>
          </a:custGeom>
          <a:blipFill rotWithShape="1">
            <a:blip r:embed="rId4">
              <a:alphaModFix amt="3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42" name="Google Shape;642;p59"/>
          <p:cNvGrpSpPr/>
          <p:nvPr/>
        </p:nvGrpSpPr>
        <p:grpSpPr>
          <a:xfrm>
            <a:off x="304775" y="1641852"/>
            <a:ext cx="4105001" cy="2739211"/>
            <a:chOff x="744339" y="1085940"/>
            <a:chExt cx="3314557" cy="2514991"/>
          </a:xfrm>
        </p:grpSpPr>
        <p:sp>
          <p:nvSpPr>
            <p:cNvPr id="643" name="Google Shape;643;p59"/>
            <p:cNvSpPr txBox="1"/>
            <p:nvPr/>
          </p:nvSpPr>
          <p:spPr>
            <a:xfrm>
              <a:off x="744417" y="1085940"/>
              <a:ext cx="3314479" cy="25149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8DA9DB"/>
                  </a:solidFill>
                  <a:latin typeface="Libre Baskerville"/>
                  <a:ea typeface="Libre Baskerville"/>
                  <a:cs typeface="Libre Baskerville"/>
                  <a:sym typeface="Libre Baskerville"/>
                </a:rPr>
                <a:t>Form </a:t>
              </a:r>
              <a:endParaRPr sz="4400">
                <a:solidFill>
                  <a:srgbClr val="F4B081"/>
                </a:solidFill>
                <a:latin typeface="Libre Baskerville"/>
                <a:ea typeface="Libre Baskerville"/>
                <a:cs typeface="Libre Baskerville"/>
                <a:sym typeface="Libre Baskerville"/>
              </a:endParaRPr>
            </a:p>
            <a:p>
              <a:pPr indent="0" lvl="0" marL="0" marR="0" rtl="0" algn="l">
                <a:spcBef>
                  <a:spcPts val="0"/>
                </a:spcBef>
                <a:spcAft>
                  <a:spcPts val="0"/>
                </a:spcAft>
                <a:buNone/>
              </a:pPr>
              <a:r>
                <a:rPr lang="en-US" sz="3200">
                  <a:solidFill>
                    <a:schemeClr val="dk1"/>
                  </a:solidFill>
                  <a:latin typeface="Libre Baskerville"/>
                  <a:ea typeface="Libre Baskerville"/>
                  <a:cs typeface="Libre Baskerville"/>
                  <a:sym typeface="Libre Baskerville"/>
                </a:rPr>
                <a:t>Tambah Kategori Pekerjaan</a:t>
              </a:r>
              <a:endParaRPr/>
            </a:p>
            <a:p>
              <a:pPr indent="0" lvl="0" marL="0" marR="0" rtl="0" algn="l">
                <a:spcBef>
                  <a:spcPts val="0"/>
                </a:spcBef>
                <a:spcAft>
                  <a:spcPts val="0"/>
                </a:spcAft>
                <a:buNone/>
              </a:pPr>
              <a:r>
                <a:t/>
              </a:r>
              <a:endParaRPr sz="3200">
                <a:solidFill>
                  <a:schemeClr val="dk1"/>
                </a:solidFill>
                <a:latin typeface="Libre Baskerville"/>
                <a:ea typeface="Libre Baskerville"/>
                <a:cs typeface="Libre Baskerville"/>
                <a:sym typeface="Libre Baskerville"/>
              </a:endParaRPr>
            </a:p>
            <a:p>
              <a:pPr indent="0" lvl="0" marL="0" marR="0" rtl="0" algn="l">
                <a:spcBef>
                  <a:spcPts val="0"/>
                </a:spcBef>
                <a:spcAft>
                  <a:spcPts val="0"/>
                </a:spcAft>
                <a:buNone/>
              </a:pPr>
              <a:r>
                <a:t/>
              </a:r>
              <a:endParaRPr sz="3200">
                <a:solidFill>
                  <a:schemeClr val="dk1"/>
                </a:solidFill>
                <a:latin typeface="Libre Baskerville"/>
                <a:ea typeface="Libre Baskerville"/>
                <a:cs typeface="Libre Baskerville"/>
                <a:sym typeface="Libre Baskerville"/>
              </a:endParaRPr>
            </a:p>
          </p:txBody>
        </p:sp>
        <p:sp>
          <p:nvSpPr>
            <p:cNvPr id="644" name="Google Shape;644;p59"/>
            <p:cNvSpPr txBox="1"/>
            <p:nvPr/>
          </p:nvSpPr>
          <p:spPr>
            <a:xfrm>
              <a:off x="744339" y="2684293"/>
              <a:ext cx="3171703" cy="8477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62626"/>
                  </a:solidFill>
                  <a:latin typeface="Public Sans"/>
                  <a:ea typeface="Public Sans"/>
                  <a:cs typeface="Public Sans"/>
                  <a:sym typeface="Public Sans"/>
                </a:rPr>
                <a:t>Pada halaman ini anda dapat menambahkan kategori pekerjaan yang diinginkan.</a:t>
              </a:r>
              <a:endParaRPr/>
            </a:p>
          </p:txBody>
        </p:sp>
      </p:grpSp>
      <p:pic>
        <p:nvPicPr>
          <p:cNvPr id="645" name="Google Shape;645;p59"/>
          <p:cNvPicPr preferRelativeResize="0"/>
          <p:nvPr/>
        </p:nvPicPr>
        <p:blipFill rotWithShape="1">
          <a:blip r:embed="rId5">
            <a:alphaModFix/>
          </a:blip>
          <a:srcRect b="0" l="0" r="0" t="0"/>
          <a:stretch/>
        </p:blipFill>
        <p:spPr>
          <a:xfrm>
            <a:off x="4409776" y="844113"/>
            <a:ext cx="7477449" cy="492364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60"/>
          <p:cNvSpPr/>
          <p:nvPr/>
        </p:nvSpPr>
        <p:spPr>
          <a:xfrm>
            <a:off x="-1842310" y="4185228"/>
            <a:ext cx="6459278" cy="6435789"/>
          </a:xfrm>
          <a:custGeom>
            <a:rect b="b" l="l" r="r" t="t"/>
            <a:pathLst>
              <a:path extrusionOk="0" h="6435789" w="6459278">
                <a:moveTo>
                  <a:pt x="0" y="0"/>
                </a:moveTo>
                <a:lnTo>
                  <a:pt x="6459278" y="0"/>
                </a:lnTo>
                <a:lnTo>
                  <a:pt x="6459278" y="6435790"/>
                </a:lnTo>
                <a:lnTo>
                  <a:pt x="0" y="6435790"/>
                </a:lnTo>
                <a:lnTo>
                  <a:pt x="0" y="0"/>
                </a:lnTo>
                <a:close/>
              </a:path>
            </a:pathLst>
          </a:custGeom>
          <a:blipFill rotWithShape="1">
            <a:blip r:embed="rId3">
              <a:alphaModFix amt="9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1" name="Google Shape;651;p60"/>
          <p:cNvSpPr/>
          <p:nvPr/>
        </p:nvSpPr>
        <p:spPr>
          <a:xfrm>
            <a:off x="8721969" y="-1257119"/>
            <a:ext cx="4784804" cy="4686119"/>
          </a:xfrm>
          <a:custGeom>
            <a:rect b="b" l="l" r="r" t="t"/>
            <a:pathLst>
              <a:path extrusionOk="0" h="6435789" w="6459278">
                <a:moveTo>
                  <a:pt x="0" y="0"/>
                </a:moveTo>
                <a:lnTo>
                  <a:pt x="6459278" y="0"/>
                </a:lnTo>
                <a:lnTo>
                  <a:pt x="6459278" y="6435789"/>
                </a:lnTo>
                <a:lnTo>
                  <a:pt x="0" y="6435789"/>
                </a:lnTo>
                <a:lnTo>
                  <a:pt x="0" y="0"/>
                </a:lnTo>
                <a:close/>
              </a:path>
            </a:pathLst>
          </a:custGeom>
          <a:blipFill rotWithShape="1">
            <a:blip r:embed="rId4">
              <a:alphaModFix amt="3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52" name="Google Shape;652;p60"/>
          <p:cNvGrpSpPr/>
          <p:nvPr/>
        </p:nvGrpSpPr>
        <p:grpSpPr>
          <a:xfrm>
            <a:off x="419501" y="1723015"/>
            <a:ext cx="4469021" cy="4027154"/>
            <a:chOff x="744417" y="1085940"/>
            <a:chExt cx="4267071" cy="2260667"/>
          </a:xfrm>
        </p:grpSpPr>
        <p:sp>
          <p:nvSpPr>
            <p:cNvPr id="653" name="Google Shape;653;p60"/>
            <p:cNvSpPr txBox="1"/>
            <p:nvPr/>
          </p:nvSpPr>
          <p:spPr>
            <a:xfrm>
              <a:off x="744417" y="1085940"/>
              <a:ext cx="4267071" cy="11585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8DA9DB"/>
                  </a:solidFill>
                  <a:latin typeface="Libre Baskerville"/>
                  <a:ea typeface="Libre Baskerville"/>
                  <a:cs typeface="Libre Baskerville"/>
                  <a:sym typeface="Libre Baskerville"/>
                </a:rPr>
                <a:t>Konfirmasi</a:t>
              </a:r>
              <a:endParaRPr sz="4400">
                <a:solidFill>
                  <a:srgbClr val="F4B081"/>
                </a:solidFill>
                <a:latin typeface="Libre Baskerville"/>
                <a:ea typeface="Libre Baskerville"/>
                <a:cs typeface="Libre Baskerville"/>
                <a:sym typeface="Libre Baskerville"/>
              </a:endParaRPr>
            </a:p>
            <a:p>
              <a:pPr indent="0" lvl="0" marL="0" marR="0" rtl="0" algn="l">
                <a:spcBef>
                  <a:spcPts val="0"/>
                </a:spcBef>
                <a:spcAft>
                  <a:spcPts val="0"/>
                </a:spcAft>
                <a:buNone/>
              </a:pPr>
              <a:r>
                <a:rPr lang="en-US" sz="3200">
                  <a:solidFill>
                    <a:schemeClr val="dk1"/>
                  </a:solidFill>
                  <a:latin typeface="Libre Baskerville"/>
                  <a:ea typeface="Libre Baskerville"/>
                  <a:cs typeface="Libre Baskerville"/>
                  <a:sym typeface="Libre Baskerville"/>
                </a:rPr>
                <a:t>Hapus Kategori Pekerjaan</a:t>
              </a:r>
              <a:endParaRPr/>
            </a:p>
          </p:txBody>
        </p:sp>
        <p:sp>
          <p:nvSpPr>
            <p:cNvPr id="654" name="Google Shape;654;p60"/>
            <p:cNvSpPr txBox="1"/>
            <p:nvPr/>
          </p:nvSpPr>
          <p:spPr>
            <a:xfrm>
              <a:off x="750464" y="2244532"/>
              <a:ext cx="3171703" cy="11020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62626"/>
                  </a:solidFill>
                  <a:latin typeface="Public Sans"/>
                  <a:ea typeface="Public Sans"/>
                  <a:cs typeface="Public Sans"/>
                  <a:sym typeface="Public Sans"/>
                </a:rPr>
                <a:t>Sebelum anda menghapus kategori pekerjaan anda akan diperingatkan dengan konfirmasi berikut.</a:t>
              </a:r>
              <a:endParaRPr/>
            </a:p>
          </p:txBody>
        </p:sp>
      </p:grpSp>
      <p:pic>
        <p:nvPicPr>
          <p:cNvPr id="655" name="Google Shape;655;p60"/>
          <p:cNvPicPr preferRelativeResize="0"/>
          <p:nvPr/>
        </p:nvPicPr>
        <p:blipFill rotWithShape="1">
          <a:blip r:embed="rId5">
            <a:alphaModFix/>
          </a:blip>
          <a:srcRect b="0" l="0" r="0" t="0"/>
          <a:stretch/>
        </p:blipFill>
        <p:spPr>
          <a:xfrm>
            <a:off x="4888522" y="746796"/>
            <a:ext cx="6805433" cy="536440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1"/>
          <p:cNvSpPr/>
          <p:nvPr/>
        </p:nvSpPr>
        <p:spPr>
          <a:xfrm>
            <a:off x="-1842310" y="4185228"/>
            <a:ext cx="6459278" cy="6435789"/>
          </a:xfrm>
          <a:custGeom>
            <a:rect b="b" l="l" r="r" t="t"/>
            <a:pathLst>
              <a:path extrusionOk="0" h="6435789" w="6459278">
                <a:moveTo>
                  <a:pt x="0" y="0"/>
                </a:moveTo>
                <a:lnTo>
                  <a:pt x="6459278" y="0"/>
                </a:lnTo>
                <a:lnTo>
                  <a:pt x="6459278" y="6435790"/>
                </a:lnTo>
                <a:lnTo>
                  <a:pt x="0" y="6435790"/>
                </a:lnTo>
                <a:lnTo>
                  <a:pt x="0" y="0"/>
                </a:lnTo>
                <a:close/>
              </a:path>
            </a:pathLst>
          </a:custGeom>
          <a:blipFill rotWithShape="1">
            <a:blip r:embed="rId3">
              <a:alphaModFix amt="9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 name="Google Shape;661;p61"/>
          <p:cNvSpPr/>
          <p:nvPr/>
        </p:nvSpPr>
        <p:spPr>
          <a:xfrm>
            <a:off x="8721969" y="-1257119"/>
            <a:ext cx="4784804" cy="4686119"/>
          </a:xfrm>
          <a:custGeom>
            <a:rect b="b" l="l" r="r" t="t"/>
            <a:pathLst>
              <a:path extrusionOk="0" h="6435789" w="6459278">
                <a:moveTo>
                  <a:pt x="0" y="0"/>
                </a:moveTo>
                <a:lnTo>
                  <a:pt x="6459278" y="0"/>
                </a:lnTo>
                <a:lnTo>
                  <a:pt x="6459278" y="6435789"/>
                </a:lnTo>
                <a:lnTo>
                  <a:pt x="0" y="6435789"/>
                </a:lnTo>
                <a:lnTo>
                  <a:pt x="0" y="0"/>
                </a:lnTo>
                <a:close/>
              </a:path>
            </a:pathLst>
          </a:custGeom>
          <a:blipFill rotWithShape="1">
            <a:blip r:embed="rId4">
              <a:alphaModFix amt="3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62" name="Google Shape;662;p61"/>
          <p:cNvGrpSpPr/>
          <p:nvPr/>
        </p:nvGrpSpPr>
        <p:grpSpPr>
          <a:xfrm>
            <a:off x="419501" y="1406491"/>
            <a:ext cx="3871145" cy="4765709"/>
            <a:chOff x="744417" y="1085940"/>
            <a:chExt cx="4267071" cy="3023641"/>
          </a:xfrm>
        </p:grpSpPr>
        <p:sp>
          <p:nvSpPr>
            <p:cNvPr id="663" name="Google Shape;663;p61"/>
            <p:cNvSpPr txBox="1"/>
            <p:nvPr/>
          </p:nvSpPr>
          <p:spPr>
            <a:xfrm>
              <a:off x="744417" y="1085940"/>
              <a:ext cx="4267071" cy="11585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8DA9DB"/>
                  </a:solidFill>
                  <a:latin typeface="Libre Baskerville"/>
                  <a:ea typeface="Libre Baskerville"/>
                  <a:cs typeface="Libre Baskerville"/>
                  <a:sym typeface="Libre Baskerville"/>
                </a:rPr>
                <a:t>Form</a:t>
              </a:r>
              <a:endParaRPr sz="4400">
                <a:solidFill>
                  <a:srgbClr val="F4B081"/>
                </a:solidFill>
                <a:latin typeface="Libre Baskerville"/>
                <a:ea typeface="Libre Baskerville"/>
                <a:cs typeface="Libre Baskerville"/>
                <a:sym typeface="Libre Baskerville"/>
              </a:endParaRPr>
            </a:p>
            <a:p>
              <a:pPr indent="0" lvl="0" marL="0" marR="0" rtl="0" algn="l">
                <a:spcBef>
                  <a:spcPts val="0"/>
                </a:spcBef>
                <a:spcAft>
                  <a:spcPts val="0"/>
                </a:spcAft>
                <a:buNone/>
              </a:pPr>
              <a:r>
                <a:rPr lang="en-US" sz="3200">
                  <a:solidFill>
                    <a:schemeClr val="dk1"/>
                  </a:solidFill>
                  <a:latin typeface="Libre Baskerville"/>
                  <a:ea typeface="Libre Baskerville"/>
                  <a:cs typeface="Libre Baskerville"/>
                  <a:sym typeface="Libre Baskerville"/>
                </a:rPr>
                <a:t>Upload Lowongan</a:t>
              </a:r>
              <a:endParaRPr/>
            </a:p>
          </p:txBody>
        </p:sp>
        <p:sp>
          <p:nvSpPr>
            <p:cNvPr id="664" name="Google Shape;664;p61"/>
            <p:cNvSpPr txBox="1"/>
            <p:nvPr/>
          </p:nvSpPr>
          <p:spPr>
            <a:xfrm>
              <a:off x="750463" y="2244532"/>
              <a:ext cx="4261024" cy="18650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62626"/>
                  </a:solidFill>
                  <a:latin typeface="Public Sans"/>
                  <a:ea typeface="Public Sans"/>
                  <a:cs typeface="Public Sans"/>
                  <a:sym typeface="Public Sans"/>
                </a:rPr>
                <a:t>Pada form ini anda sebagai admin atau pihak ketiga(Perusahaan) dapat membuat lowongan dengan </a:t>
              </a:r>
              <a:endParaRPr/>
            </a:p>
            <a:p>
              <a:pPr indent="0" lvl="0" marL="0" marR="0" rtl="0" algn="l">
                <a:spcBef>
                  <a:spcPts val="0"/>
                </a:spcBef>
                <a:spcAft>
                  <a:spcPts val="0"/>
                </a:spcAft>
                <a:buNone/>
              </a:pPr>
              <a:r>
                <a:rPr lang="en-US" sz="1800">
                  <a:solidFill>
                    <a:srgbClr val="262626"/>
                  </a:solidFill>
                  <a:latin typeface="Public Sans"/>
                  <a:ea typeface="Public Sans"/>
                  <a:cs typeface="Public Sans"/>
                  <a:sym typeface="Public Sans"/>
                </a:rPr>
                <a:t>Kriteria data yang anda butuhkan, disini juga sudah disediakan input seperti jenis pekerjaan, kategori dan persyaratan pekerjaan.</a:t>
              </a:r>
              <a:endParaRPr/>
            </a:p>
          </p:txBody>
        </p:sp>
      </p:grpSp>
      <p:pic>
        <p:nvPicPr>
          <p:cNvPr id="665" name="Google Shape;665;p61"/>
          <p:cNvPicPr preferRelativeResize="0"/>
          <p:nvPr/>
        </p:nvPicPr>
        <p:blipFill rotWithShape="1">
          <a:blip r:embed="rId5">
            <a:alphaModFix/>
          </a:blip>
          <a:srcRect b="0" l="0" r="0" t="0"/>
          <a:stretch/>
        </p:blipFill>
        <p:spPr>
          <a:xfrm>
            <a:off x="4514449" y="385762"/>
            <a:ext cx="7258050" cy="6086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79" name="Google Shape;179;p17"/>
          <p:cNvSpPr/>
          <p:nvPr/>
        </p:nvSpPr>
        <p:spPr>
          <a:xfrm>
            <a:off x="1622323" y="1533832"/>
            <a:ext cx="8632721" cy="3441290"/>
          </a:xfrm>
          <a:prstGeom prst="rect">
            <a:avLst/>
          </a:prstGeom>
          <a:solidFill>
            <a:srgbClr val="8DA9DB"/>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 name="Google Shape;180;p17"/>
          <p:cNvSpPr txBox="1"/>
          <p:nvPr/>
        </p:nvSpPr>
        <p:spPr>
          <a:xfrm>
            <a:off x="2303713" y="2408091"/>
            <a:ext cx="7269939" cy="16927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200">
                <a:solidFill>
                  <a:schemeClr val="dk1"/>
                </a:solidFill>
                <a:latin typeface="Libre Baskerville"/>
                <a:ea typeface="Libre Baskerville"/>
                <a:cs typeface="Libre Baskerville"/>
                <a:sym typeface="Libre Baskerville"/>
              </a:rPr>
              <a:t>LANDASAN </a:t>
            </a:r>
            <a:r>
              <a:rPr lang="en-US" sz="5200">
                <a:solidFill>
                  <a:srgbClr val="FEE599"/>
                </a:solidFill>
                <a:latin typeface="Libre Baskerville"/>
                <a:ea typeface="Libre Baskerville"/>
                <a:cs typeface="Libre Baskerville"/>
                <a:sym typeface="Libre Baskerville"/>
              </a:rPr>
              <a:t>TEORI</a:t>
            </a:r>
            <a:r>
              <a:rPr lang="en-US" sz="5200">
                <a:solidFill>
                  <a:schemeClr val="dk1"/>
                </a:solidFill>
                <a:latin typeface="Libre Baskerville"/>
                <a:ea typeface="Libre Baskerville"/>
                <a:cs typeface="Libre Baskerville"/>
                <a:sym typeface="Libre Baskerville"/>
              </a:rPr>
              <a:t> </a:t>
            </a:r>
            <a:endParaRPr/>
          </a:p>
          <a:p>
            <a:pPr indent="0" lvl="0" marL="0" marR="0" rtl="0" algn="l">
              <a:spcBef>
                <a:spcPts val="0"/>
              </a:spcBef>
              <a:spcAft>
                <a:spcPts val="0"/>
              </a:spcAft>
              <a:buNone/>
            </a:pPr>
            <a:r>
              <a:rPr lang="en-US" sz="5200">
                <a:solidFill>
                  <a:schemeClr val="dk1"/>
                </a:solidFill>
                <a:latin typeface="Libre Baskerville"/>
                <a:ea typeface="Libre Baskerville"/>
                <a:cs typeface="Libre Baskerville"/>
                <a:sym typeface="Libre Baskerville"/>
              </a:rPr>
              <a:t>YANG </a:t>
            </a:r>
            <a:r>
              <a:rPr lang="en-US" sz="5200">
                <a:solidFill>
                  <a:srgbClr val="FEE599"/>
                </a:solidFill>
                <a:latin typeface="Libre Baskerville"/>
                <a:ea typeface="Libre Baskerville"/>
                <a:cs typeface="Libre Baskerville"/>
                <a:sym typeface="Libre Baskerville"/>
              </a:rPr>
              <a:t>RELEVAN</a:t>
            </a:r>
            <a:endParaRPr sz="5200">
              <a:solidFill>
                <a:srgbClr val="FEE599"/>
              </a:solidFill>
              <a:latin typeface="Libre Baskerville"/>
              <a:ea typeface="Libre Baskerville"/>
              <a:cs typeface="Libre Baskerville"/>
              <a:sym typeface="Libre Baskerville"/>
            </a:endParaRPr>
          </a:p>
        </p:txBody>
      </p:sp>
      <p:sp>
        <p:nvSpPr>
          <p:cNvPr id="181" name="Google Shape;181;p17"/>
          <p:cNvSpPr/>
          <p:nvPr/>
        </p:nvSpPr>
        <p:spPr>
          <a:xfrm>
            <a:off x="9891252" y="2984091"/>
            <a:ext cx="855406" cy="491613"/>
          </a:xfrm>
          <a:prstGeom prst="rect">
            <a:avLst/>
          </a:prstGeom>
          <a:solidFill>
            <a:srgbClr val="171616"/>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p17"/>
          <p:cNvSpPr/>
          <p:nvPr/>
        </p:nvSpPr>
        <p:spPr>
          <a:xfrm>
            <a:off x="10097731" y="3140178"/>
            <a:ext cx="471946" cy="173293"/>
          </a:xfrm>
          <a:prstGeom prst="rightArrow">
            <a:avLst>
              <a:gd fmla="val 50000" name="adj1"/>
              <a:gd fmla="val 50000" name="adj2"/>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2"/>
          <p:cNvSpPr txBox="1"/>
          <p:nvPr/>
        </p:nvSpPr>
        <p:spPr>
          <a:xfrm>
            <a:off x="1137875" y="1116878"/>
            <a:ext cx="2982053"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0">
                <a:solidFill>
                  <a:srgbClr val="262626"/>
                </a:solidFill>
                <a:latin typeface="Libre Baskerville"/>
                <a:ea typeface="Libre Baskerville"/>
                <a:cs typeface="Libre Baskerville"/>
                <a:sym typeface="Libre Baskerville"/>
              </a:rPr>
              <a:t>Alat</a:t>
            </a:r>
            <a:r>
              <a:rPr lang="en-US" sz="4400">
                <a:solidFill>
                  <a:srgbClr val="262626"/>
                </a:solidFill>
                <a:latin typeface="Libre Baskerville"/>
                <a:ea typeface="Libre Baskerville"/>
                <a:cs typeface="Libre Baskerville"/>
                <a:sym typeface="Libre Baskerville"/>
              </a:rPr>
              <a:t> &amp;</a:t>
            </a:r>
            <a:endParaRPr/>
          </a:p>
          <a:p>
            <a:pPr indent="0" lvl="0" marL="0" marR="0" rtl="0" algn="l">
              <a:spcBef>
                <a:spcPts val="0"/>
              </a:spcBef>
              <a:spcAft>
                <a:spcPts val="0"/>
              </a:spcAft>
              <a:buNone/>
            </a:pPr>
            <a:r>
              <a:rPr lang="en-US" sz="6000">
                <a:solidFill>
                  <a:srgbClr val="262626"/>
                </a:solidFill>
                <a:latin typeface="Libre Baskerville"/>
                <a:ea typeface="Libre Baskerville"/>
                <a:cs typeface="Libre Baskerville"/>
                <a:sym typeface="Libre Baskerville"/>
              </a:rPr>
              <a:t> </a:t>
            </a:r>
            <a:r>
              <a:rPr lang="en-US" sz="6000">
                <a:solidFill>
                  <a:srgbClr val="7F6000"/>
                </a:solidFill>
                <a:latin typeface="Libre Baskerville"/>
                <a:ea typeface="Libre Baskerville"/>
                <a:cs typeface="Libre Baskerville"/>
                <a:sym typeface="Libre Baskerville"/>
              </a:rPr>
              <a:t>Bahan</a:t>
            </a:r>
            <a:endParaRPr sz="6000">
              <a:solidFill>
                <a:srgbClr val="7F6000"/>
              </a:solidFill>
              <a:latin typeface="Libre Baskerville"/>
              <a:ea typeface="Libre Baskerville"/>
              <a:cs typeface="Libre Baskerville"/>
              <a:sym typeface="Libre Baskerville"/>
            </a:endParaRPr>
          </a:p>
        </p:txBody>
      </p:sp>
      <p:grpSp>
        <p:nvGrpSpPr>
          <p:cNvPr id="671" name="Google Shape;671;p62"/>
          <p:cNvGrpSpPr/>
          <p:nvPr/>
        </p:nvGrpSpPr>
        <p:grpSpPr>
          <a:xfrm>
            <a:off x="4541520" y="299180"/>
            <a:ext cx="6512605" cy="2876281"/>
            <a:chOff x="4527775" y="829562"/>
            <a:chExt cx="6512605" cy="2862322"/>
          </a:xfrm>
        </p:grpSpPr>
        <p:sp>
          <p:nvSpPr>
            <p:cNvPr id="672" name="Google Shape;672;p62"/>
            <p:cNvSpPr txBox="1"/>
            <p:nvPr/>
          </p:nvSpPr>
          <p:spPr>
            <a:xfrm>
              <a:off x="4527775" y="1926640"/>
              <a:ext cx="513243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62626"/>
                  </a:solidFill>
                  <a:latin typeface="Dosis"/>
                  <a:ea typeface="Dosis"/>
                  <a:cs typeface="Dosis"/>
                  <a:sym typeface="Dosis"/>
                </a:rPr>
                <a:t>ALAT YANG DIGUNAKAN</a:t>
              </a:r>
              <a:endParaRPr/>
            </a:p>
          </p:txBody>
        </p:sp>
        <p:cxnSp>
          <p:nvCxnSpPr>
            <p:cNvPr id="673" name="Google Shape;673;p62"/>
            <p:cNvCxnSpPr/>
            <p:nvPr/>
          </p:nvCxnSpPr>
          <p:spPr>
            <a:xfrm>
              <a:off x="7473139" y="829562"/>
              <a:ext cx="9521" cy="2744911"/>
            </a:xfrm>
            <a:prstGeom prst="straightConnector1">
              <a:avLst/>
            </a:prstGeom>
            <a:noFill/>
            <a:ln cap="flat" cmpd="sng" w="12700">
              <a:solidFill>
                <a:schemeClr val="dk1"/>
              </a:solidFill>
              <a:prstDash val="solid"/>
              <a:miter lim="800000"/>
              <a:headEnd len="sm" w="sm" type="none"/>
              <a:tailEnd len="sm" w="sm" type="none"/>
            </a:ln>
          </p:spPr>
        </p:cxnSp>
        <p:sp>
          <p:nvSpPr>
            <p:cNvPr id="674" name="Google Shape;674;p62"/>
            <p:cNvSpPr txBox="1"/>
            <p:nvPr/>
          </p:nvSpPr>
          <p:spPr>
            <a:xfrm>
              <a:off x="7664226" y="829562"/>
              <a:ext cx="3376154" cy="286232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62626"/>
                </a:buClr>
                <a:buSzPts val="1500"/>
                <a:buFont typeface="Calibri"/>
                <a:buAutoNum type="arabicPeriod"/>
              </a:pPr>
              <a:r>
                <a:rPr lang="en-US" sz="1500">
                  <a:solidFill>
                    <a:srgbClr val="262626"/>
                  </a:solidFill>
                  <a:latin typeface="Public Sans"/>
                  <a:ea typeface="Public Sans"/>
                  <a:cs typeface="Public Sans"/>
                  <a:sym typeface="Public Sans"/>
                </a:rPr>
                <a:t>LAPTOP LENOVO IDEAPAD SLIM 3</a:t>
              </a:r>
              <a:endParaRPr/>
            </a:p>
            <a:p>
              <a:pPr indent="-342900" lvl="0" marL="342900" marR="0" rtl="0" algn="l">
                <a:spcBef>
                  <a:spcPts val="0"/>
                </a:spcBef>
                <a:spcAft>
                  <a:spcPts val="0"/>
                </a:spcAft>
                <a:buClr>
                  <a:srgbClr val="262626"/>
                </a:buClr>
                <a:buSzPts val="1500"/>
                <a:buFont typeface="Calibri"/>
                <a:buAutoNum type="arabicPeriod"/>
              </a:pPr>
              <a:r>
                <a:rPr lang="en-US" sz="1500">
                  <a:solidFill>
                    <a:srgbClr val="262626"/>
                  </a:solidFill>
                  <a:latin typeface="Public Sans"/>
                  <a:ea typeface="Public Sans"/>
                  <a:cs typeface="Public Sans"/>
                  <a:sym typeface="Public Sans"/>
                </a:rPr>
                <a:t>MOUSE</a:t>
              </a:r>
              <a:endParaRPr/>
            </a:p>
            <a:p>
              <a:pPr indent="-342900" lvl="0" marL="342900" marR="0" rtl="0" algn="l">
                <a:spcBef>
                  <a:spcPts val="0"/>
                </a:spcBef>
                <a:spcAft>
                  <a:spcPts val="0"/>
                </a:spcAft>
                <a:buClr>
                  <a:srgbClr val="262626"/>
                </a:buClr>
                <a:buSzPts val="1500"/>
                <a:buFont typeface="Calibri"/>
                <a:buAutoNum type="arabicPeriod"/>
              </a:pPr>
              <a:r>
                <a:rPr lang="en-US" sz="1500">
                  <a:solidFill>
                    <a:srgbClr val="262626"/>
                  </a:solidFill>
                  <a:latin typeface="Public Sans"/>
                  <a:ea typeface="Public Sans"/>
                  <a:cs typeface="Public Sans"/>
                  <a:sym typeface="Public Sans"/>
                </a:rPr>
                <a:t>PGADMIN 4 (SOFTWARE UNTUK CONTROL DATABASE)</a:t>
              </a:r>
              <a:endParaRPr/>
            </a:p>
            <a:p>
              <a:pPr indent="-342900" lvl="0" marL="342900" marR="0" rtl="0" algn="l">
                <a:spcBef>
                  <a:spcPts val="0"/>
                </a:spcBef>
                <a:spcAft>
                  <a:spcPts val="0"/>
                </a:spcAft>
                <a:buClr>
                  <a:srgbClr val="262626"/>
                </a:buClr>
                <a:buSzPts val="1500"/>
                <a:buFont typeface="Calibri"/>
                <a:buAutoNum type="arabicPeriod"/>
              </a:pPr>
              <a:r>
                <a:rPr lang="en-US" sz="1500">
                  <a:solidFill>
                    <a:srgbClr val="262626"/>
                  </a:solidFill>
                  <a:latin typeface="Public Sans"/>
                  <a:ea typeface="Public Sans"/>
                  <a:cs typeface="Public Sans"/>
                  <a:sym typeface="Public Sans"/>
                </a:rPr>
                <a:t>VSCODE (CODE EDITOR)</a:t>
              </a:r>
              <a:endParaRPr/>
            </a:p>
            <a:p>
              <a:pPr indent="-342900" lvl="0" marL="342900" marR="0" rtl="0" algn="l">
                <a:spcBef>
                  <a:spcPts val="0"/>
                </a:spcBef>
                <a:spcAft>
                  <a:spcPts val="0"/>
                </a:spcAft>
                <a:buClr>
                  <a:srgbClr val="262626"/>
                </a:buClr>
                <a:buSzPts val="1500"/>
                <a:buFont typeface="Calibri"/>
                <a:buAutoNum type="arabicPeriod"/>
              </a:pPr>
              <a:r>
                <a:rPr lang="en-US" sz="1500">
                  <a:solidFill>
                    <a:srgbClr val="262626"/>
                  </a:solidFill>
                  <a:latin typeface="Public Sans"/>
                  <a:ea typeface="Public Sans"/>
                  <a:cs typeface="Public Sans"/>
                  <a:sym typeface="Public Sans"/>
                </a:rPr>
                <a:t>CSS FORMATTER </a:t>
              </a:r>
              <a:r>
                <a:rPr lang="en-US" sz="1500" u="sng">
                  <a:solidFill>
                    <a:srgbClr val="262626"/>
                  </a:solidFill>
                  <a:latin typeface="Public Sans"/>
                  <a:ea typeface="Public Sans"/>
                  <a:cs typeface="Public Sans"/>
                  <a:sym typeface="Public Sans"/>
                  <a:hlinkClick r:id="rId3">
                    <a:extLst>
                      <a:ext uri="{A12FA001-AC4F-418D-AE19-62706E023703}">
                        <ahyp:hlinkClr val="tx"/>
                      </a:ext>
                    </a:extLst>
                  </a:hlinkClick>
                </a:rPr>
                <a:t>https://www.freeformatter.com/css-beautifier.html</a:t>
              </a:r>
              <a:endParaRPr sz="1500">
                <a:solidFill>
                  <a:srgbClr val="262626"/>
                </a:solidFill>
                <a:latin typeface="Public Sans"/>
                <a:ea typeface="Public Sans"/>
                <a:cs typeface="Public Sans"/>
                <a:sym typeface="Public Sans"/>
              </a:endParaRPr>
            </a:p>
            <a:p>
              <a:pPr indent="-247650" lvl="0" marL="342900" marR="0" rtl="0" algn="l">
                <a:spcBef>
                  <a:spcPts val="0"/>
                </a:spcBef>
                <a:spcAft>
                  <a:spcPts val="0"/>
                </a:spcAft>
                <a:buClr>
                  <a:schemeClr val="dk1"/>
                </a:buClr>
                <a:buSzPts val="1500"/>
                <a:buFont typeface="Calibri"/>
                <a:buNone/>
              </a:pPr>
              <a:r>
                <a:t/>
              </a:r>
              <a:endParaRPr sz="1500">
                <a:solidFill>
                  <a:srgbClr val="262626"/>
                </a:solidFill>
                <a:latin typeface="Public Sans"/>
                <a:ea typeface="Public Sans"/>
                <a:cs typeface="Public Sans"/>
                <a:sym typeface="Public Sans"/>
              </a:endParaRPr>
            </a:p>
            <a:p>
              <a:pPr indent="-342900" lvl="0" marL="342900" marR="0" rtl="0" algn="l">
                <a:spcBef>
                  <a:spcPts val="0"/>
                </a:spcBef>
                <a:spcAft>
                  <a:spcPts val="0"/>
                </a:spcAft>
                <a:buClr>
                  <a:srgbClr val="262626"/>
                </a:buClr>
                <a:buSzPts val="1500"/>
                <a:buFont typeface="Calibri"/>
                <a:buAutoNum type="arabicPeriod"/>
              </a:pPr>
              <a:r>
                <a:rPr lang="en-US" sz="1500">
                  <a:solidFill>
                    <a:srgbClr val="262626"/>
                  </a:solidFill>
                  <a:latin typeface="Public Sans"/>
                  <a:ea typeface="Public Sans"/>
                  <a:cs typeface="Public Sans"/>
                  <a:sym typeface="Public Sans"/>
                </a:rPr>
                <a:t>POSTGRESQL 12 (SISTEM DATABASE)</a:t>
              </a:r>
              <a:endParaRPr/>
            </a:p>
          </p:txBody>
        </p:sp>
      </p:grpSp>
      <p:grpSp>
        <p:nvGrpSpPr>
          <p:cNvPr id="675" name="Google Shape;675;p62"/>
          <p:cNvGrpSpPr/>
          <p:nvPr/>
        </p:nvGrpSpPr>
        <p:grpSpPr>
          <a:xfrm>
            <a:off x="1688692" y="3299544"/>
            <a:ext cx="10280960" cy="4945521"/>
            <a:chOff x="4613566" y="4178103"/>
            <a:chExt cx="7315730" cy="6428012"/>
          </a:xfrm>
        </p:grpSpPr>
        <p:cxnSp>
          <p:nvCxnSpPr>
            <p:cNvPr id="676" name="Google Shape;676;p62"/>
            <p:cNvCxnSpPr/>
            <p:nvPr/>
          </p:nvCxnSpPr>
          <p:spPr>
            <a:xfrm flipH="1">
              <a:off x="7473139" y="4178103"/>
              <a:ext cx="9521" cy="2380716"/>
            </a:xfrm>
            <a:prstGeom prst="straightConnector1">
              <a:avLst/>
            </a:prstGeom>
            <a:noFill/>
            <a:ln cap="flat" cmpd="sng" w="12700">
              <a:solidFill>
                <a:schemeClr val="dk1"/>
              </a:solidFill>
              <a:prstDash val="solid"/>
              <a:miter lim="800000"/>
              <a:headEnd len="sm" w="sm" type="none"/>
              <a:tailEnd len="sm" w="sm" type="none"/>
            </a:ln>
          </p:spPr>
        </p:cxnSp>
        <p:grpSp>
          <p:nvGrpSpPr>
            <p:cNvPr id="677" name="Google Shape;677;p62"/>
            <p:cNvGrpSpPr/>
            <p:nvPr/>
          </p:nvGrpSpPr>
          <p:grpSpPr>
            <a:xfrm>
              <a:off x="4613566" y="4178103"/>
              <a:ext cx="7315730" cy="6428012"/>
              <a:chOff x="4613566" y="4178103"/>
              <a:chExt cx="7315730" cy="6428012"/>
            </a:xfrm>
          </p:grpSpPr>
          <p:sp>
            <p:nvSpPr>
              <p:cNvPr id="678" name="Google Shape;678;p62"/>
              <p:cNvSpPr txBox="1"/>
              <p:nvPr/>
            </p:nvSpPr>
            <p:spPr>
              <a:xfrm>
                <a:off x="4613566" y="5014518"/>
                <a:ext cx="2428240" cy="70788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000">
                    <a:solidFill>
                      <a:srgbClr val="262626"/>
                    </a:solidFill>
                    <a:latin typeface="Dosis"/>
                    <a:ea typeface="Dosis"/>
                    <a:cs typeface="Dosis"/>
                    <a:sym typeface="Dosis"/>
                  </a:rPr>
                  <a:t>BAHAN YANG DIGUNAKAN</a:t>
                </a:r>
                <a:endParaRPr b="1" sz="2000">
                  <a:solidFill>
                    <a:srgbClr val="262626"/>
                  </a:solidFill>
                  <a:latin typeface="Dosis"/>
                  <a:ea typeface="Dosis"/>
                  <a:cs typeface="Dosis"/>
                  <a:sym typeface="Dosis"/>
                </a:endParaRPr>
              </a:p>
            </p:txBody>
          </p:sp>
          <p:sp>
            <p:nvSpPr>
              <p:cNvPr id="679" name="Google Shape;679;p62"/>
              <p:cNvSpPr txBox="1"/>
              <p:nvPr/>
            </p:nvSpPr>
            <p:spPr>
              <a:xfrm>
                <a:off x="7573919" y="4178103"/>
                <a:ext cx="4355377" cy="642801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33333"/>
                  </a:lnSpc>
                  <a:spcBef>
                    <a:spcPts val="0"/>
                  </a:spcBef>
                  <a:spcAft>
                    <a:spcPts val="0"/>
                  </a:spcAft>
                  <a:buClr>
                    <a:srgbClr val="262626"/>
                  </a:buClr>
                  <a:buSzPts val="1500"/>
                  <a:buFont typeface="Calibri"/>
                  <a:buAutoNum type="arabicPeriod"/>
                </a:pPr>
                <a:r>
                  <a:rPr lang="en-US" sz="1500">
                    <a:solidFill>
                      <a:srgbClr val="262626"/>
                    </a:solidFill>
                    <a:latin typeface="Public Sans"/>
                    <a:ea typeface="Public Sans"/>
                    <a:cs typeface="Public Sans"/>
                    <a:sym typeface="Public Sans"/>
                  </a:rPr>
                  <a:t>CODEIGNITER 4 (FRAMEWORK)</a:t>
                </a:r>
                <a:endParaRPr/>
              </a:p>
              <a:p>
                <a:pPr indent="-342900" lvl="0" marL="342900" marR="0" rtl="0" algn="l">
                  <a:lnSpc>
                    <a:spcPct val="133333"/>
                  </a:lnSpc>
                  <a:spcBef>
                    <a:spcPts val="0"/>
                  </a:spcBef>
                  <a:spcAft>
                    <a:spcPts val="0"/>
                  </a:spcAft>
                  <a:buClr>
                    <a:srgbClr val="262626"/>
                  </a:buClr>
                  <a:buSzPts val="1500"/>
                  <a:buFont typeface="Calibri"/>
                  <a:buAutoNum type="arabicPeriod"/>
                </a:pPr>
                <a:r>
                  <a:rPr lang="en-US" sz="1500">
                    <a:solidFill>
                      <a:srgbClr val="262626"/>
                    </a:solidFill>
                    <a:latin typeface="Public Sans"/>
                    <a:ea typeface="Public Sans"/>
                    <a:cs typeface="Public Sans"/>
                    <a:sym typeface="Public Sans"/>
                  </a:rPr>
                  <a:t>BOOTSTRAP 5 (CSS FRAMEWORK) </a:t>
                </a:r>
                <a:r>
                  <a:rPr lang="en-US" sz="1500" u="sng">
                    <a:solidFill>
                      <a:srgbClr val="262626"/>
                    </a:solidFill>
                    <a:latin typeface="Public Sans"/>
                    <a:ea typeface="Public Sans"/>
                    <a:cs typeface="Public Sans"/>
                    <a:sym typeface="Public Sans"/>
                    <a:hlinkClick r:id="rId4">
                      <a:extLst>
                        <a:ext uri="{A12FA001-AC4F-418D-AE19-62706E023703}">
                          <ahyp:hlinkClr val="tx"/>
                        </a:ext>
                      </a:extLst>
                    </a:hlinkClick>
                  </a:rPr>
                  <a:t>https://getbootstrap.com/docs/5.0/getting-started/introduction/</a:t>
                </a:r>
                <a:endParaRPr sz="1500">
                  <a:solidFill>
                    <a:srgbClr val="262626"/>
                  </a:solidFill>
                  <a:latin typeface="Public Sans"/>
                  <a:ea typeface="Public Sans"/>
                  <a:cs typeface="Public Sans"/>
                  <a:sym typeface="Public Sans"/>
                </a:endParaRPr>
              </a:p>
              <a:p>
                <a:pPr indent="-342900" lvl="0" marL="342900" marR="0" rtl="0" algn="l">
                  <a:lnSpc>
                    <a:spcPct val="133333"/>
                  </a:lnSpc>
                  <a:spcBef>
                    <a:spcPts val="0"/>
                  </a:spcBef>
                  <a:spcAft>
                    <a:spcPts val="0"/>
                  </a:spcAft>
                  <a:buClr>
                    <a:srgbClr val="262626"/>
                  </a:buClr>
                  <a:buSzPts val="1500"/>
                  <a:buFont typeface="Calibri"/>
                  <a:buAutoNum type="arabicPeriod"/>
                </a:pPr>
                <a:r>
                  <a:rPr lang="en-US" sz="1500">
                    <a:solidFill>
                      <a:srgbClr val="262626"/>
                    </a:solidFill>
                    <a:latin typeface="Public Sans"/>
                    <a:ea typeface="Public Sans"/>
                    <a:cs typeface="Public Sans"/>
                    <a:sym typeface="Public Sans"/>
                  </a:rPr>
                  <a:t>JQUERY JS (JAVASCRIPT FRAMEWORK) </a:t>
                </a:r>
                <a:r>
                  <a:rPr lang="en-US" sz="1500" u="sng">
                    <a:solidFill>
                      <a:srgbClr val="262626"/>
                    </a:solidFill>
                    <a:latin typeface="Public Sans"/>
                    <a:ea typeface="Public Sans"/>
                    <a:cs typeface="Public Sans"/>
                    <a:sym typeface="Public Sans"/>
                    <a:hlinkClick r:id="rId5">
                      <a:extLst>
                        <a:ext uri="{A12FA001-AC4F-418D-AE19-62706E023703}">
                          <ahyp:hlinkClr val="tx"/>
                        </a:ext>
                      </a:extLst>
                    </a:hlinkClick>
                  </a:rPr>
                  <a:t>https://jquery.com/</a:t>
                </a:r>
                <a:endParaRPr sz="1500">
                  <a:solidFill>
                    <a:srgbClr val="262626"/>
                  </a:solidFill>
                  <a:latin typeface="Public Sans"/>
                  <a:ea typeface="Public Sans"/>
                  <a:cs typeface="Public Sans"/>
                  <a:sym typeface="Public Sans"/>
                </a:endParaRPr>
              </a:p>
              <a:p>
                <a:pPr indent="-342900" lvl="0" marL="342900" marR="0" rtl="0" algn="l">
                  <a:lnSpc>
                    <a:spcPct val="133333"/>
                  </a:lnSpc>
                  <a:spcBef>
                    <a:spcPts val="0"/>
                  </a:spcBef>
                  <a:spcAft>
                    <a:spcPts val="0"/>
                  </a:spcAft>
                  <a:buClr>
                    <a:srgbClr val="262626"/>
                  </a:buClr>
                  <a:buSzPts val="1500"/>
                  <a:buFont typeface="Calibri"/>
                  <a:buAutoNum type="arabicPeriod"/>
                </a:pPr>
                <a:r>
                  <a:rPr lang="en-US" sz="1500">
                    <a:solidFill>
                      <a:srgbClr val="262626"/>
                    </a:solidFill>
                    <a:latin typeface="Public Sans"/>
                    <a:ea typeface="Public Sans"/>
                    <a:cs typeface="Public Sans"/>
                    <a:sym typeface="Public Sans"/>
                  </a:rPr>
                  <a:t>DATATABLES JS (PLUG-INS TABLE) </a:t>
                </a:r>
                <a:r>
                  <a:rPr lang="en-US" sz="1500" u="sng">
                    <a:solidFill>
                      <a:srgbClr val="262626"/>
                    </a:solidFill>
                    <a:latin typeface="Public Sans"/>
                    <a:ea typeface="Public Sans"/>
                    <a:cs typeface="Public Sans"/>
                    <a:sym typeface="Public Sans"/>
                    <a:hlinkClick r:id="rId6">
                      <a:extLst>
                        <a:ext uri="{A12FA001-AC4F-418D-AE19-62706E023703}">
                          <ahyp:hlinkClr val="tx"/>
                        </a:ext>
                      </a:extLst>
                    </a:hlinkClick>
                  </a:rPr>
                  <a:t>https://datatables.net/</a:t>
                </a:r>
                <a:endParaRPr sz="1500">
                  <a:solidFill>
                    <a:srgbClr val="262626"/>
                  </a:solidFill>
                  <a:latin typeface="Public Sans"/>
                  <a:ea typeface="Public Sans"/>
                  <a:cs typeface="Public Sans"/>
                  <a:sym typeface="Public Sans"/>
                </a:endParaRPr>
              </a:p>
              <a:p>
                <a:pPr indent="-342900" lvl="0" marL="342900" marR="0" rtl="0" algn="l">
                  <a:lnSpc>
                    <a:spcPct val="133333"/>
                  </a:lnSpc>
                  <a:spcBef>
                    <a:spcPts val="0"/>
                  </a:spcBef>
                  <a:spcAft>
                    <a:spcPts val="0"/>
                  </a:spcAft>
                  <a:buClr>
                    <a:srgbClr val="262626"/>
                  </a:buClr>
                  <a:buSzPts val="1500"/>
                  <a:buFont typeface="Calibri"/>
                  <a:buAutoNum type="arabicPeriod"/>
                </a:pPr>
                <a:r>
                  <a:rPr lang="en-US" sz="1500">
                    <a:solidFill>
                      <a:srgbClr val="262626"/>
                    </a:solidFill>
                    <a:latin typeface="Public Sans"/>
                    <a:ea typeface="Public Sans"/>
                    <a:cs typeface="Public Sans"/>
                    <a:sym typeface="Public Sans"/>
                  </a:rPr>
                  <a:t>NOTYF JS (PLUG-INS NOTIFIKASI) </a:t>
                </a:r>
                <a:r>
                  <a:rPr lang="en-US" sz="1500" u="sng">
                    <a:solidFill>
                      <a:srgbClr val="262626"/>
                    </a:solidFill>
                    <a:latin typeface="Public Sans"/>
                    <a:ea typeface="Public Sans"/>
                    <a:cs typeface="Public Sans"/>
                    <a:sym typeface="Public Sans"/>
                    <a:hlinkClick r:id="rId7">
                      <a:extLst>
                        <a:ext uri="{A12FA001-AC4F-418D-AE19-62706E023703}">
                          <ahyp:hlinkClr val="tx"/>
                        </a:ext>
                      </a:extLst>
                    </a:hlinkClick>
                  </a:rPr>
                  <a:t>https://carlosroso.com/notyf/</a:t>
                </a:r>
                <a:endParaRPr sz="1500">
                  <a:solidFill>
                    <a:srgbClr val="262626"/>
                  </a:solidFill>
                  <a:latin typeface="Public Sans"/>
                  <a:ea typeface="Public Sans"/>
                  <a:cs typeface="Public Sans"/>
                  <a:sym typeface="Public Sans"/>
                </a:endParaRPr>
              </a:p>
              <a:p>
                <a:pPr indent="-342900" lvl="0" marL="342900" marR="0" rtl="0" algn="l">
                  <a:lnSpc>
                    <a:spcPct val="133333"/>
                  </a:lnSpc>
                  <a:spcBef>
                    <a:spcPts val="0"/>
                  </a:spcBef>
                  <a:spcAft>
                    <a:spcPts val="0"/>
                  </a:spcAft>
                  <a:buClr>
                    <a:srgbClr val="262626"/>
                  </a:buClr>
                  <a:buSzPts val="1500"/>
                  <a:buFont typeface="Calibri"/>
                  <a:buAutoNum type="arabicPeriod"/>
                </a:pPr>
                <a:r>
                  <a:rPr lang="en-US" sz="1500">
                    <a:solidFill>
                      <a:srgbClr val="262626"/>
                    </a:solidFill>
                    <a:latin typeface="Public Sans"/>
                    <a:ea typeface="Public Sans"/>
                    <a:cs typeface="Public Sans"/>
                    <a:sym typeface="Public Sans"/>
                  </a:rPr>
                  <a:t>SWEETALERT2 JS (MODAL/ALERT) </a:t>
                </a:r>
                <a:r>
                  <a:rPr lang="en-US" sz="1500" u="sng">
                    <a:solidFill>
                      <a:srgbClr val="262626"/>
                    </a:solidFill>
                    <a:latin typeface="Public Sans"/>
                    <a:ea typeface="Public Sans"/>
                    <a:cs typeface="Public Sans"/>
                    <a:sym typeface="Public Sans"/>
                    <a:hlinkClick r:id="rId8">
                      <a:extLst>
                        <a:ext uri="{A12FA001-AC4F-418D-AE19-62706E023703}">
                          <ahyp:hlinkClr val="tx"/>
                        </a:ext>
                      </a:extLst>
                    </a:hlinkClick>
                  </a:rPr>
                  <a:t>https://sweetalert2.github.io/</a:t>
                </a:r>
                <a:endParaRPr sz="1500">
                  <a:solidFill>
                    <a:srgbClr val="262626"/>
                  </a:solidFill>
                  <a:latin typeface="Public Sans"/>
                  <a:ea typeface="Public Sans"/>
                  <a:cs typeface="Public Sans"/>
                  <a:sym typeface="Public Sans"/>
                </a:endParaRPr>
              </a:p>
              <a:p>
                <a:pPr indent="-342900" lvl="0" marL="342900" marR="0" rtl="0" algn="l">
                  <a:lnSpc>
                    <a:spcPct val="133333"/>
                  </a:lnSpc>
                  <a:spcBef>
                    <a:spcPts val="0"/>
                  </a:spcBef>
                  <a:spcAft>
                    <a:spcPts val="0"/>
                  </a:spcAft>
                  <a:buClr>
                    <a:srgbClr val="262626"/>
                  </a:buClr>
                  <a:buSzPts val="1500"/>
                  <a:buFont typeface="Calibri"/>
                  <a:buAutoNum type="arabicPeriod"/>
                </a:pPr>
                <a:r>
                  <a:rPr lang="en-US" sz="1500">
                    <a:solidFill>
                      <a:srgbClr val="262626"/>
                    </a:solidFill>
                    <a:latin typeface="Public Sans"/>
                    <a:ea typeface="Public Sans"/>
                    <a:cs typeface="Public Sans"/>
                    <a:sym typeface="Public Sans"/>
                  </a:rPr>
                  <a:t>HERMAWAN HELPER DATATABLE </a:t>
                </a:r>
                <a:r>
                  <a:rPr lang="en-US" sz="1500" u="sng">
                    <a:solidFill>
                      <a:srgbClr val="262626"/>
                    </a:solidFill>
                    <a:latin typeface="Public Sans"/>
                    <a:ea typeface="Public Sans"/>
                    <a:cs typeface="Public Sans"/>
                    <a:sym typeface="Public Sans"/>
                    <a:hlinkClick r:id="rId9">
                      <a:extLst>
                        <a:ext uri="{A12FA001-AC4F-418D-AE19-62706E023703}">
                          <ahyp:hlinkClr val="tx"/>
                        </a:ext>
                      </a:extLst>
                    </a:hlinkClick>
                  </a:rPr>
                  <a:t>https://github.com/hermawanramadhan/CodeIgniter4-DataTables</a:t>
                </a:r>
                <a:endParaRPr sz="1500">
                  <a:solidFill>
                    <a:srgbClr val="262626"/>
                  </a:solidFill>
                  <a:latin typeface="Public Sans"/>
                  <a:ea typeface="Public Sans"/>
                  <a:cs typeface="Public Sans"/>
                  <a:sym typeface="Public Sans"/>
                </a:endParaRPr>
              </a:p>
              <a:p>
                <a:pPr indent="-247650" lvl="0" marL="342900" marR="0" rtl="0" algn="l">
                  <a:lnSpc>
                    <a:spcPct val="133333"/>
                  </a:lnSpc>
                  <a:spcBef>
                    <a:spcPts val="0"/>
                  </a:spcBef>
                  <a:spcAft>
                    <a:spcPts val="0"/>
                  </a:spcAft>
                  <a:buClr>
                    <a:schemeClr val="dk1"/>
                  </a:buClr>
                  <a:buSzPts val="1500"/>
                  <a:buFont typeface="Calibri"/>
                  <a:buNone/>
                </a:pPr>
                <a:r>
                  <a:t/>
                </a:r>
                <a:endParaRPr sz="1500">
                  <a:solidFill>
                    <a:srgbClr val="262626"/>
                  </a:solidFill>
                  <a:latin typeface="Public Sans"/>
                  <a:ea typeface="Public Sans"/>
                  <a:cs typeface="Public Sans"/>
                  <a:sym typeface="Public Sans"/>
                </a:endParaRPr>
              </a:p>
              <a:p>
                <a:pPr indent="-247650" lvl="0" marL="342900" marR="0" rtl="0" algn="l">
                  <a:lnSpc>
                    <a:spcPct val="133333"/>
                  </a:lnSpc>
                  <a:spcBef>
                    <a:spcPts val="0"/>
                  </a:spcBef>
                  <a:spcAft>
                    <a:spcPts val="0"/>
                  </a:spcAft>
                  <a:buClr>
                    <a:schemeClr val="dk1"/>
                  </a:buClr>
                  <a:buSzPts val="1500"/>
                  <a:buFont typeface="Calibri"/>
                  <a:buNone/>
                </a:pPr>
                <a:r>
                  <a:t/>
                </a:r>
                <a:endParaRPr sz="1500">
                  <a:solidFill>
                    <a:srgbClr val="262626"/>
                  </a:solidFill>
                  <a:latin typeface="Public Sans"/>
                  <a:ea typeface="Public Sans"/>
                  <a:cs typeface="Public Sans"/>
                  <a:sym typeface="Public Sans"/>
                </a:endParaRPr>
              </a:p>
              <a:p>
                <a:pPr indent="-247650" lvl="0" marL="342900" marR="0" rtl="0" algn="l">
                  <a:lnSpc>
                    <a:spcPct val="133333"/>
                  </a:lnSpc>
                  <a:spcBef>
                    <a:spcPts val="0"/>
                  </a:spcBef>
                  <a:spcAft>
                    <a:spcPts val="0"/>
                  </a:spcAft>
                  <a:buClr>
                    <a:schemeClr val="dk1"/>
                  </a:buClr>
                  <a:buSzPts val="1500"/>
                  <a:buFont typeface="Calibri"/>
                  <a:buNone/>
                </a:pPr>
                <a:r>
                  <a:t/>
                </a:r>
                <a:endParaRPr sz="1500">
                  <a:solidFill>
                    <a:srgbClr val="262626"/>
                  </a:solidFill>
                  <a:latin typeface="Public Sans"/>
                  <a:ea typeface="Public Sans"/>
                  <a:cs typeface="Public Sans"/>
                  <a:sym typeface="Public Sans"/>
                </a:endParaRPr>
              </a:p>
              <a:p>
                <a:pPr indent="-247650" lvl="0" marL="342900" marR="0" rtl="0" algn="l">
                  <a:lnSpc>
                    <a:spcPct val="133333"/>
                  </a:lnSpc>
                  <a:spcBef>
                    <a:spcPts val="0"/>
                  </a:spcBef>
                  <a:spcAft>
                    <a:spcPts val="0"/>
                  </a:spcAft>
                  <a:buClr>
                    <a:schemeClr val="dk1"/>
                  </a:buClr>
                  <a:buSzPts val="1500"/>
                  <a:buFont typeface="Calibri"/>
                  <a:buNone/>
                </a:pPr>
                <a:r>
                  <a:t/>
                </a:r>
                <a:endParaRPr sz="1500">
                  <a:solidFill>
                    <a:srgbClr val="262626"/>
                  </a:solidFill>
                  <a:latin typeface="Public Sans"/>
                  <a:ea typeface="Public Sans"/>
                  <a:cs typeface="Public Sans"/>
                  <a:sym typeface="Public Sans"/>
                </a:endParaRPr>
              </a:p>
            </p:txBody>
          </p:sp>
        </p:grpSp>
      </p:grpSp>
      <p:sp>
        <p:nvSpPr>
          <p:cNvPr id="680" name="Google Shape;680;p62"/>
          <p:cNvSpPr/>
          <p:nvPr/>
        </p:nvSpPr>
        <p:spPr>
          <a:xfrm>
            <a:off x="-1010898" y="-925756"/>
            <a:ext cx="3696172" cy="3327970"/>
          </a:xfrm>
          <a:custGeom>
            <a:rect b="b" l="l" r="r" t="t"/>
            <a:pathLst>
              <a:path extrusionOk="0" h="6435789" w="6459278">
                <a:moveTo>
                  <a:pt x="0" y="0"/>
                </a:moveTo>
                <a:lnTo>
                  <a:pt x="6459278" y="0"/>
                </a:lnTo>
                <a:lnTo>
                  <a:pt x="6459278" y="6435790"/>
                </a:lnTo>
                <a:lnTo>
                  <a:pt x="0" y="6435790"/>
                </a:lnTo>
                <a:lnTo>
                  <a:pt x="0" y="0"/>
                </a:lnTo>
                <a:close/>
              </a:path>
            </a:pathLst>
          </a:custGeom>
          <a:blipFill rotWithShape="1">
            <a:blip r:embed="rId10">
              <a:alphaModFix amt="9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1" name="Google Shape;681;p62"/>
          <p:cNvSpPr/>
          <p:nvPr/>
        </p:nvSpPr>
        <p:spPr>
          <a:xfrm>
            <a:off x="-519412" y="4541602"/>
            <a:ext cx="3148313" cy="3327969"/>
          </a:xfrm>
          <a:custGeom>
            <a:rect b="b" l="l" r="r" t="t"/>
            <a:pathLst>
              <a:path extrusionOk="0" h="6435789" w="6459278">
                <a:moveTo>
                  <a:pt x="0" y="0"/>
                </a:moveTo>
                <a:lnTo>
                  <a:pt x="6459278" y="0"/>
                </a:lnTo>
                <a:lnTo>
                  <a:pt x="6459278" y="6435789"/>
                </a:lnTo>
                <a:lnTo>
                  <a:pt x="0" y="6435789"/>
                </a:lnTo>
                <a:lnTo>
                  <a:pt x="0" y="0"/>
                </a:lnTo>
                <a:close/>
              </a:path>
            </a:pathLst>
          </a:custGeom>
          <a:blipFill rotWithShape="1">
            <a:blip r:embed="rId11">
              <a:alphaModFix amt="3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63"/>
          <p:cNvSpPr txBox="1"/>
          <p:nvPr/>
        </p:nvSpPr>
        <p:spPr>
          <a:xfrm>
            <a:off x="837188" y="1234012"/>
            <a:ext cx="4698786"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0">
                <a:solidFill>
                  <a:srgbClr val="262626"/>
                </a:solidFill>
                <a:latin typeface="Libre Baskerville"/>
                <a:ea typeface="Libre Baskerville"/>
                <a:cs typeface="Libre Baskerville"/>
                <a:sym typeface="Libre Baskerville"/>
              </a:rPr>
              <a:t>Kesulitan</a:t>
            </a:r>
            <a:endParaRPr sz="4400">
              <a:solidFill>
                <a:srgbClr val="262626"/>
              </a:solidFill>
              <a:latin typeface="Libre Baskerville"/>
              <a:ea typeface="Libre Baskerville"/>
              <a:cs typeface="Libre Baskerville"/>
              <a:sym typeface="Libre Baskerville"/>
            </a:endParaRPr>
          </a:p>
          <a:p>
            <a:pPr indent="0" lvl="0" marL="0" marR="0" rtl="0" algn="l">
              <a:spcBef>
                <a:spcPts val="0"/>
              </a:spcBef>
              <a:spcAft>
                <a:spcPts val="0"/>
              </a:spcAft>
              <a:buNone/>
            </a:pPr>
            <a:r>
              <a:rPr lang="en-US" sz="6000">
                <a:solidFill>
                  <a:srgbClr val="BF9000"/>
                </a:solidFill>
                <a:latin typeface="Libre Baskerville"/>
                <a:ea typeface="Libre Baskerville"/>
                <a:cs typeface="Libre Baskerville"/>
                <a:sym typeface="Libre Baskerville"/>
              </a:rPr>
              <a:t>Pengerjaan</a:t>
            </a:r>
            <a:endParaRPr sz="6000">
              <a:solidFill>
                <a:srgbClr val="BF9000"/>
              </a:solidFill>
              <a:latin typeface="Libre Baskerville"/>
              <a:ea typeface="Libre Baskerville"/>
              <a:cs typeface="Libre Baskerville"/>
              <a:sym typeface="Libre Baskerville"/>
            </a:endParaRPr>
          </a:p>
        </p:txBody>
      </p:sp>
      <p:grpSp>
        <p:nvGrpSpPr>
          <p:cNvPr id="687" name="Google Shape;687;p63"/>
          <p:cNvGrpSpPr/>
          <p:nvPr/>
        </p:nvGrpSpPr>
        <p:grpSpPr>
          <a:xfrm>
            <a:off x="5849949" y="1234012"/>
            <a:ext cx="5935287" cy="5207718"/>
            <a:chOff x="4278612" y="2051106"/>
            <a:chExt cx="3376154" cy="3587700"/>
          </a:xfrm>
        </p:grpSpPr>
        <p:sp>
          <p:nvSpPr>
            <p:cNvPr id="688" name="Google Shape;688;p63"/>
            <p:cNvSpPr txBox="1"/>
            <p:nvPr/>
          </p:nvSpPr>
          <p:spPr>
            <a:xfrm>
              <a:off x="5141800" y="2051106"/>
              <a:ext cx="1577299" cy="2756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62626"/>
                  </a:solidFill>
                  <a:latin typeface="Dosis"/>
                  <a:ea typeface="Dosis"/>
                  <a:cs typeface="Dosis"/>
                  <a:sym typeface="Dosis"/>
                </a:rPr>
                <a:t>KENDALA YANG DIALAMI</a:t>
              </a:r>
              <a:endParaRPr/>
            </a:p>
          </p:txBody>
        </p:sp>
        <p:cxnSp>
          <p:nvCxnSpPr>
            <p:cNvPr id="689" name="Google Shape;689;p63"/>
            <p:cNvCxnSpPr/>
            <p:nvPr/>
          </p:nvCxnSpPr>
          <p:spPr>
            <a:xfrm rot="10800000">
              <a:off x="4278612" y="2326750"/>
              <a:ext cx="3238862" cy="0"/>
            </a:xfrm>
            <a:prstGeom prst="straightConnector1">
              <a:avLst/>
            </a:prstGeom>
            <a:noFill/>
            <a:ln cap="flat" cmpd="sng" w="12700">
              <a:solidFill>
                <a:schemeClr val="dk1"/>
              </a:solidFill>
              <a:prstDash val="solid"/>
              <a:miter lim="800000"/>
              <a:headEnd len="sm" w="sm" type="none"/>
              <a:tailEnd len="sm" w="sm" type="none"/>
            </a:ln>
          </p:spPr>
        </p:cxnSp>
        <p:sp>
          <p:nvSpPr>
            <p:cNvPr id="690" name="Google Shape;690;p63"/>
            <p:cNvSpPr txBox="1"/>
            <p:nvPr/>
          </p:nvSpPr>
          <p:spPr>
            <a:xfrm>
              <a:off x="4278612" y="2331086"/>
              <a:ext cx="3376154" cy="330772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62626"/>
                </a:buClr>
                <a:buSzPts val="1800"/>
                <a:buFont typeface="Calibri"/>
                <a:buAutoNum type="arabicPeriod"/>
              </a:pPr>
              <a:r>
                <a:rPr lang="en-US" sz="1800">
                  <a:solidFill>
                    <a:srgbClr val="262626"/>
                  </a:solidFill>
                  <a:latin typeface="Public Sans"/>
                  <a:ea typeface="Public Sans"/>
                  <a:cs typeface="Public Sans"/>
                  <a:sym typeface="Public Sans"/>
                </a:rPr>
                <a:t>Menentukan penggunaan framework css antara tailwindcss atau bootstrap 5 yang mengakibatkan desain ulang template dan layout dashboard admin mulai dari 0 lagi.</a:t>
              </a:r>
              <a:endParaRPr/>
            </a:p>
            <a:p>
              <a:pPr indent="-342900" lvl="0" marL="342900" marR="0" rtl="0" algn="l">
                <a:spcBef>
                  <a:spcPts val="0"/>
                </a:spcBef>
                <a:spcAft>
                  <a:spcPts val="0"/>
                </a:spcAft>
                <a:buClr>
                  <a:srgbClr val="262626"/>
                </a:buClr>
                <a:buSzPts val="1800"/>
                <a:buFont typeface="Calibri"/>
                <a:buAutoNum type="arabicPeriod"/>
              </a:pPr>
              <a:r>
                <a:rPr lang="en-US" sz="1800">
                  <a:solidFill>
                    <a:srgbClr val="262626"/>
                  </a:solidFill>
                  <a:latin typeface="Public Sans"/>
                  <a:ea typeface="Public Sans"/>
                  <a:cs typeface="Public Sans"/>
                  <a:sym typeface="Public Sans"/>
                </a:rPr>
                <a:t>Kecerobohan rekan 1 projek yang kurang teliti dalam slicing komponen yang ada pada projek yang mengakibatkan hasil pengerjaan saya terhapus (template tailwindcss).</a:t>
              </a:r>
              <a:endParaRPr/>
            </a:p>
            <a:p>
              <a:pPr indent="-342900" lvl="0" marL="342900" marR="0" rtl="0" algn="l">
                <a:spcBef>
                  <a:spcPts val="0"/>
                </a:spcBef>
                <a:spcAft>
                  <a:spcPts val="0"/>
                </a:spcAft>
                <a:buClr>
                  <a:srgbClr val="262626"/>
                </a:buClr>
                <a:buSzPts val="1800"/>
                <a:buFont typeface="Calibri"/>
                <a:buAutoNum type="arabicPeriod"/>
              </a:pPr>
              <a:r>
                <a:rPr lang="en-US" sz="1800">
                  <a:solidFill>
                    <a:srgbClr val="262626"/>
                  </a:solidFill>
                  <a:latin typeface="Public Sans"/>
                  <a:ea typeface="Public Sans"/>
                  <a:cs typeface="Public Sans"/>
                  <a:sym typeface="Public Sans"/>
                </a:rPr>
                <a:t>Karena bertindak sebagai pembuat UI dan layout css saya kadang kesulitan mengharmoniskan/mengstandarkan hasil pengerjaan rekan sesama dengan template &amp; class styling yang sudah ada.</a:t>
              </a:r>
              <a:endParaRPr/>
            </a:p>
            <a:p>
              <a:pPr indent="-342900" lvl="0" marL="342900" marR="0" rtl="0" algn="l">
                <a:spcBef>
                  <a:spcPts val="0"/>
                </a:spcBef>
                <a:spcAft>
                  <a:spcPts val="0"/>
                </a:spcAft>
                <a:buClr>
                  <a:srgbClr val="262626"/>
                </a:buClr>
                <a:buSzPts val="1800"/>
                <a:buFont typeface="Calibri"/>
                <a:buAutoNum type="arabicPeriod"/>
              </a:pPr>
              <a:r>
                <a:rPr lang="en-US" sz="1800">
                  <a:solidFill>
                    <a:srgbClr val="262626"/>
                  </a:solidFill>
                  <a:latin typeface="Public Sans"/>
                  <a:ea typeface="Public Sans"/>
                  <a:cs typeface="Public Sans"/>
                  <a:sym typeface="Public Sans"/>
                </a:rPr>
                <a:t>Kesulitan membagian waktu dalam mengerjakan projek dikarenakan sibuk atau terdistraksi dengan hal-hal lain seperti bermain game.</a:t>
              </a:r>
              <a:endParaRPr/>
            </a:p>
            <a:p>
              <a:pPr indent="-228600" lvl="0" marL="342900" marR="0" rtl="0" algn="l">
                <a:spcBef>
                  <a:spcPts val="0"/>
                </a:spcBef>
                <a:spcAft>
                  <a:spcPts val="0"/>
                </a:spcAft>
                <a:buClr>
                  <a:schemeClr val="dk1"/>
                </a:buClr>
                <a:buSzPts val="1800"/>
                <a:buFont typeface="Calibri"/>
                <a:buNone/>
              </a:pPr>
              <a:r>
                <a:t/>
              </a:r>
              <a:endParaRPr sz="1800">
                <a:solidFill>
                  <a:srgbClr val="262626"/>
                </a:solidFill>
                <a:latin typeface="Public Sans"/>
                <a:ea typeface="Public Sans"/>
                <a:cs typeface="Public Sans"/>
                <a:sym typeface="Public Sans"/>
              </a:endParaRPr>
            </a:p>
          </p:txBody>
        </p:sp>
      </p:grpSp>
      <p:sp>
        <p:nvSpPr>
          <p:cNvPr id="691" name="Google Shape;691;p63"/>
          <p:cNvSpPr/>
          <p:nvPr/>
        </p:nvSpPr>
        <p:spPr>
          <a:xfrm>
            <a:off x="-1010898" y="-925756"/>
            <a:ext cx="3696172" cy="3327970"/>
          </a:xfrm>
          <a:custGeom>
            <a:rect b="b" l="l" r="r" t="t"/>
            <a:pathLst>
              <a:path extrusionOk="0" h="6435789" w="6459278">
                <a:moveTo>
                  <a:pt x="0" y="0"/>
                </a:moveTo>
                <a:lnTo>
                  <a:pt x="6459278" y="0"/>
                </a:lnTo>
                <a:lnTo>
                  <a:pt x="6459278" y="6435790"/>
                </a:lnTo>
                <a:lnTo>
                  <a:pt x="0" y="6435790"/>
                </a:lnTo>
                <a:lnTo>
                  <a:pt x="0" y="0"/>
                </a:lnTo>
                <a:close/>
              </a:path>
            </a:pathLst>
          </a:custGeom>
          <a:blipFill rotWithShape="1">
            <a:blip r:embed="rId3">
              <a:alphaModFix amt="9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2" name="Google Shape;692;p63"/>
          <p:cNvSpPr/>
          <p:nvPr/>
        </p:nvSpPr>
        <p:spPr>
          <a:xfrm>
            <a:off x="-519412" y="4541602"/>
            <a:ext cx="3148313" cy="3327969"/>
          </a:xfrm>
          <a:custGeom>
            <a:rect b="b" l="l" r="r" t="t"/>
            <a:pathLst>
              <a:path extrusionOk="0" h="6435789" w="6459278">
                <a:moveTo>
                  <a:pt x="0" y="0"/>
                </a:moveTo>
                <a:lnTo>
                  <a:pt x="6459278" y="0"/>
                </a:lnTo>
                <a:lnTo>
                  <a:pt x="6459278" y="6435789"/>
                </a:lnTo>
                <a:lnTo>
                  <a:pt x="0" y="6435789"/>
                </a:lnTo>
                <a:lnTo>
                  <a:pt x="0" y="0"/>
                </a:lnTo>
                <a:close/>
              </a:path>
            </a:pathLst>
          </a:custGeom>
          <a:blipFill rotWithShape="1">
            <a:blip r:embed="rId4">
              <a:alphaModFix amt="3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4"/>
          <p:cNvSpPr/>
          <p:nvPr/>
        </p:nvSpPr>
        <p:spPr>
          <a:xfrm>
            <a:off x="0" y="-16344"/>
            <a:ext cx="5368413" cy="6858000"/>
          </a:xfrm>
          <a:prstGeom prst="rect">
            <a:avLst/>
          </a:prstGeom>
          <a:blipFill rotWithShape="1">
            <a:blip r:embed="rId3">
              <a:alphaModFix/>
            </a:blip>
            <a:stretch>
              <a:fillRect b="0" l="0" r="0" t="0"/>
            </a:stretch>
          </a:blipFill>
          <a:ln cap="flat" cmpd="sng" w="12700">
            <a:solidFill>
              <a:schemeClr val="dk1"/>
            </a:solidFill>
            <a:prstDash val="solid"/>
            <a:miter lim="800000"/>
            <a:headEnd len="sm" w="sm" type="none"/>
            <a:tailEnd len="sm" w="sm" type="none"/>
          </a:ln>
          <a:effectLst>
            <a:outerShdw blurRad="50800" rotWithShape="0" algn="l" dir="2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accent1"/>
              </a:solidFill>
              <a:latin typeface="Dosis"/>
              <a:ea typeface="Dosis"/>
              <a:cs typeface="Dosis"/>
              <a:sym typeface="Dosis"/>
            </a:endParaRPr>
          </a:p>
        </p:txBody>
      </p:sp>
      <p:sp>
        <p:nvSpPr>
          <p:cNvPr id="698" name="Google Shape;698;p64"/>
          <p:cNvSpPr txBox="1"/>
          <p:nvPr/>
        </p:nvSpPr>
        <p:spPr>
          <a:xfrm>
            <a:off x="189708" y="1459348"/>
            <a:ext cx="5075613"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5400">
                <a:solidFill>
                  <a:schemeClr val="lt1"/>
                </a:solidFill>
                <a:latin typeface="Libre Baskerville"/>
                <a:ea typeface="Libre Baskerville"/>
                <a:cs typeface="Libre Baskerville"/>
                <a:sym typeface="Libre Baskerville"/>
              </a:rPr>
              <a:t>Waktu </a:t>
            </a:r>
            <a:endParaRPr/>
          </a:p>
          <a:p>
            <a:pPr indent="0" lvl="0" marL="0" marR="0" rtl="0" algn="l">
              <a:spcBef>
                <a:spcPts val="0"/>
              </a:spcBef>
              <a:spcAft>
                <a:spcPts val="0"/>
              </a:spcAft>
              <a:buNone/>
            </a:pPr>
            <a:r>
              <a:rPr lang="en-US" sz="5400">
                <a:solidFill>
                  <a:schemeClr val="lt1"/>
                </a:solidFill>
                <a:latin typeface="Libre Baskerville"/>
                <a:ea typeface="Libre Baskerville"/>
                <a:cs typeface="Libre Baskerville"/>
                <a:sym typeface="Libre Baskerville"/>
              </a:rPr>
              <a:t>	</a:t>
            </a:r>
            <a:r>
              <a:rPr lang="en-US" sz="5400">
                <a:solidFill>
                  <a:srgbClr val="FFD966"/>
                </a:solidFill>
                <a:latin typeface="Libre Baskerville"/>
                <a:ea typeface="Libre Baskerville"/>
                <a:cs typeface="Libre Baskerville"/>
                <a:sym typeface="Libre Baskerville"/>
              </a:rPr>
              <a:t>Pengerjaan</a:t>
            </a:r>
            <a:endParaRPr sz="5400">
              <a:solidFill>
                <a:srgbClr val="FFD966"/>
              </a:solidFill>
              <a:latin typeface="Libre Baskerville"/>
              <a:ea typeface="Libre Baskerville"/>
              <a:cs typeface="Libre Baskerville"/>
              <a:sym typeface="Libre Baskerville"/>
            </a:endParaRPr>
          </a:p>
        </p:txBody>
      </p:sp>
      <p:grpSp>
        <p:nvGrpSpPr>
          <p:cNvPr id="699" name="Google Shape;699;p64"/>
          <p:cNvGrpSpPr/>
          <p:nvPr/>
        </p:nvGrpSpPr>
        <p:grpSpPr>
          <a:xfrm>
            <a:off x="5686453" y="1722894"/>
            <a:ext cx="6068864" cy="865645"/>
            <a:chOff x="5609172" y="1586103"/>
            <a:chExt cx="6068864" cy="865645"/>
          </a:xfrm>
        </p:grpSpPr>
        <p:cxnSp>
          <p:nvCxnSpPr>
            <p:cNvPr id="700" name="Google Shape;700;p64"/>
            <p:cNvCxnSpPr/>
            <p:nvPr/>
          </p:nvCxnSpPr>
          <p:spPr>
            <a:xfrm rot="10800000">
              <a:off x="9931732" y="1758177"/>
              <a:ext cx="0" cy="546519"/>
            </a:xfrm>
            <a:prstGeom prst="straightConnector1">
              <a:avLst/>
            </a:prstGeom>
            <a:noFill/>
            <a:ln cap="flat" cmpd="sng" w="12700">
              <a:solidFill>
                <a:schemeClr val="dk1"/>
              </a:solidFill>
              <a:prstDash val="solid"/>
              <a:miter lim="800000"/>
              <a:headEnd len="sm" w="sm" type="none"/>
              <a:tailEnd len="sm" w="sm" type="none"/>
            </a:ln>
          </p:spPr>
        </p:cxnSp>
        <p:grpSp>
          <p:nvGrpSpPr>
            <p:cNvPr id="701" name="Google Shape;701;p64"/>
            <p:cNvGrpSpPr/>
            <p:nvPr/>
          </p:nvGrpSpPr>
          <p:grpSpPr>
            <a:xfrm>
              <a:off x="5609172" y="1586103"/>
              <a:ext cx="6068864" cy="865645"/>
              <a:chOff x="5470967" y="766341"/>
              <a:chExt cx="6068864" cy="865645"/>
            </a:xfrm>
          </p:grpSpPr>
          <p:grpSp>
            <p:nvGrpSpPr>
              <p:cNvPr id="702" name="Google Shape;702;p64"/>
              <p:cNvGrpSpPr/>
              <p:nvPr/>
            </p:nvGrpSpPr>
            <p:grpSpPr>
              <a:xfrm>
                <a:off x="5470967" y="766341"/>
                <a:ext cx="3480296" cy="865645"/>
                <a:chOff x="5557657" y="777207"/>
                <a:chExt cx="2020822" cy="900932"/>
              </a:xfrm>
            </p:grpSpPr>
            <p:sp>
              <p:nvSpPr>
                <p:cNvPr id="703" name="Google Shape;703;p64"/>
                <p:cNvSpPr txBox="1"/>
                <p:nvPr/>
              </p:nvSpPr>
              <p:spPr>
                <a:xfrm>
                  <a:off x="5557657" y="941397"/>
                  <a:ext cx="2020822" cy="7367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ublic Sans"/>
                      <a:ea typeface="Public Sans"/>
                      <a:cs typeface="Public Sans"/>
                      <a:sym typeface="Public Sans"/>
                    </a:rPr>
                    <a:t>PENINGKATAN ANTAR MUKA PENGGUNA/UI</a:t>
                  </a:r>
                  <a:endParaRPr/>
                </a:p>
              </p:txBody>
            </p:sp>
            <p:sp>
              <p:nvSpPr>
                <p:cNvPr id="704" name="Google Shape;704;p64"/>
                <p:cNvSpPr txBox="1"/>
                <p:nvPr/>
              </p:nvSpPr>
              <p:spPr>
                <a:xfrm>
                  <a:off x="5644078" y="777207"/>
                  <a:ext cx="894002" cy="597536"/>
                </a:xfrm>
                <a:prstGeom prst="rect">
                  <a:avLst/>
                </a:prstGeom>
                <a:noFill/>
                <a:ln>
                  <a:noFill/>
                </a:ln>
              </p:spPr>
              <p:txBody>
                <a:bodyPr anchorCtr="0" anchor="t" bIns="0" lIns="0" spcFirstLastPara="1" rIns="0" wrap="square" tIns="0">
                  <a:spAutoFit/>
                </a:bodyPr>
                <a:lstStyle/>
                <a:p>
                  <a:pPr indent="0" lvl="0" marL="0" marR="0" rtl="0" algn="l">
                    <a:lnSpc>
                      <a:spcPct val="129333"/>
                    </a:lnSpc>
                    <a:spcBef>
                      <a:spcPts val="0"/>
                    </a:spcBef>
                    <a:spcAft>
                      <a:spcPts val="0"/>
                    </a:spcAft>
                    <a:buNone/>
                  </a:pPr>
                  <a:r>
                    <a:t/>
                  </a:r>
                  <a:endParaRPr sz="3600">
                    <a:solidFill>
                      <a:srgbClr val="A19C95"/>
                    </a:solidFill>
                    <a:latin typeface="Libre Baskerville"/>
                    <a:ea typeface="Libre Baskerville"/>
                    <a:cs typeface="Libre Baskerville"/>
                    <a:sym typeface="Libre Baskerville"/>
                  </a:endParaRPr>
                </a:p>
              </p:txBody>
            </p:sp>
          </p:grpSp>
          <p:sp>
            <p:nvSpPr>
              <p:cNvPr id="705" name="Google Shape;705;p64"/>
              <p:cNvSpPr txBox="1"/>
              <p:nvPr/>
            </p:nvSpPr>
            <p:spPr>
              <a:xfrm>
                <a:off x="10130871" y="1027009"/>
                <a:ext cx="1408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ublic Sans"/>
                    <a:ea typeface="Public Sans"/>
                    <a:cs typeface="Public Sans"/>
                    <a:sym typeface="Public Sans"/>
                  </a:rPr>
                  <a:t>1 BULAN</a:t>
                </a:r>
                <a:endParaRPr b="1" sz="1800">
                  <a:solidFill>
                    <a:schemeClr val="dk1"/>
                  </a:solidFill>
                  <a:latin typeface="Public Sans"/>
                  <a:ea typeface="Public Sans"/>
                  <a:cs typeface="Public Sans"/>
                  <a:sym typeface="Public Sans"/>
                </a:endParaRPr>
              </a:p>
            </p:txBody>
          </p:sp>
        </p:grpSp>
      </p:grpSp>
      <p:grpSp>
        <p:nvGrpSpPr>
          <p:cNvPr id="706" name="Google Shape;706;p64"/>
          <p:cNvGrpSpPr/>
          <p:nvPr/>
        </p:nvGrpSpPr>
        <p:grpSpPr>
          <a:xfrm>
            <a:off x="5670225" y="452414"/>
            <a:ext cx="6068864" cy="1173422"/>
            <a:chOff x="5609172" y="1586103"/>
            <a:chExt cx="6068864" cy="1173422"/>
          </a:xfrm>
        </p:grpSpPr>
        <p:cxnSp>
          <p:nvCxnSpPr>
            <p:cNvPr id="707" name="Google Shape;707;p64"/>
            <p:cNvCxnSpPr/>
            <p:nvPr/>
          </p:nvCxnSpPr>
          <p:spPr>
            <a:xfrm rot="10800000">
              <a:off x="9929054" y="1846771"/>
              <a:ext cx="0" cy="546519"/>
            </a:xfrm>
            <a:prstGeom prst="straightConnector1">
              <a:avLst/>
            </a:prstGeom>
            <a:noFill/>
            <a:ln cap="flat" cmpd="sng" w="12700">
              <a:solidFill>
                <a:schemeClr val="dk1"/>
              </a:solidFill>
              <a:prstDash val="solid"/>
              <a:miter lim="800000"/>
              <a:headEnd len="sm" w="sm" type="none"/>
              <a:tailEnd len="sm" w="sm" type="none"/>
            </a:ln>
          </p:spPr>
        </p:cxnSp>
        <p:grpSp>
          <p:nvGrpSpPr>
            <p:cNvPr id="708" name="Google Shape;708;p64"/>
            <p:cNvGrpSpPr/>
            <p:nvPr/>
          </p:nvGrpSpPr>
          <p:grpSpPr>
            <a:xfrm>
              <a:off x="5609172" y="1586103"/>
              <a:ext cx="6068864" cy="1173422"/>
              <a:chOff x="5470967" y="766341"/>
              <a:chExt cx="6068864" cy="1173422"/>
            </a:xfrm>
          </p:grpSpPr>
          <p:grpSp>
            <p:nvGrpSpPr>
              <p:cNvPr id="709" name="Google Shape;709;p64"/>
              <p:cNvGrpSpPr/>
              <p:nvPr/>
            </p:nvGrpSpPr>
            <p:grpSpPr>
              <a:xfrm>
                <a:off x="5470967" y="766341"/>
                <a:ext cx="3480296" cy="1173422"/>
                <a:chOff x="5557657" y="777207"/>
                <a:chExt cx="2020822" cy="1221255"/>
              </a:xfrm>
            </p:grpSpPr>
            <p:sp>
              <p:nvSpPr>
                <p:cNvPr id="710" name="Google Shape;710;p64"/>
                <p:cNvSpPr txBox="1"/>
                <p:nvPr/>
              </p:nvSpPr>
              <p:spPr>
                <a:xfrm>
                  <a:off x="5557657" y="941397"/>
                  <a:ext cx="2020822" cy="10570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ublic Sans"/>
                      <a:ea typeface="Public Sans"/>
                      <a:cs typeface="Public Sans"/>
                      <a:sym typeface="Public Sans"/>
                    </a:rPr>
                    <a:t>PERENCANAAN &amp; PEMBUATAN KONSEP ANTARMUKA</a:t>
                  </a:r>
                  <a:endParaRPr/>
                </a:p>
              </p:txBody>
            </p:sp>
            <p:sp>
              <p:nvSpPr>
                <p:cNvPr id="711" name="Google Shape;711;p64"/>
                <p:cNvSpPr txBox="1"/>
                <p:nvPr/>
              </p:nvSpPr>
              <p:spPr>
                <a:xfrm>
                  <a:off x="5644078" y="777207"/>
                  <a:ext cx="894002" cy="597536"/>
                </a:xfrm>
                <a:prstGeom prst="rect">
                  <a:avLst/>
                </a:prstGeom>
                <a:noFill/>
                <a:ln>
                  <a:noFill/>
                </a:ln>
              </p:spPr>
              <p:txBody>
                <a:bodyPr anchorCtr="0" anchor="t" bIns="0" lIns="0" spcFirstLastPara="1" rIns="0" wrap="square" tIns="0">
                  <a:spAutoFit/>
                </a:bodyPr>
                <a:lstStyle/>
                <a:p>
                  <a:pPr indent="0" lvl="0" marL="0" marR="0" rtl="0" algn="l">
                    <a:lnSpc>
                      <a:spcPct val="129333"/>
                    </a:lnSpc>
                    <a:spcBef>
                      <a:spcPts val="0"/>
                    </a:spcBef>
                    <a:spcAft>
                      <a:spcPts val="0"/>
                    </a:spcAft>
                    <a:buNone/>
                  </a:pPr>
                  <a:r>
                    <a:t/>
                  </a:r>
                  <a:endParaRPr sz="3600">
                    <a:solidFill>
                      <a:srgbClr val="A19C95"/>
                    </a:solidFill>
                    <a:latin typeface="Libre Baskerville"/>
                    <a:ea typeface="Libre Baskerville"/>
                    <a:cs typeface="Libre Baskerville"/>
                    <a:sym typeface="Libre Baskerville"/>
                  </a:endParaRPr>
                </a:p>
              </p:txBody>
            </p:sp>
          </p:grpSp>
          <p:sp>
            <p:nvSpPr>
              <p:cNvPr id="712" name="Google Shape;712;p64"/>
              <p:cNvSpPr txBox="1"/>
              <p:nvPr/>
            </p:nvSpPr>
            <p:spPr>
              <a:xfrm>
                <a:off x="10130871" y="1001133"/>
                <a:ext cx="1408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ublic Sans"/>
                    <a:ea typeface="Public Sans"/>
                    <a:cs typeface="Public Sans"/>
                    <a:sym typeface="Public Sans"/>
                  </a:rPr>
                  <a:t>4 HARI</a:t>
                </a:r>
                <a:endParaRPr b="1" sz="1800">
                  <a:solidFill>
                    <a:schemeClr val="dk1"/>
                  </a:solidFill>
                  <a:latin typeface="Public Sans"/>
                  <a:ea typeface="Public Sans"/>
                  <a:cs typeface="Public Sans"/>
                  <a:sym typeface="Public Sans"/>
                </a:endParaRPr>
              </a:p>
            </p:txBody>
          </p:sp>
        </p:grpSp>
      </p:grpSp>
      <p:grpSp>
        <p:nvGrpSpPr>
          <p:cNvPr id="713" name="Google Shape;713;p64"/>
          <p:cNvGrpSpPr/>
          <p:nvPr/>
        </p:nvGrpSpPr>
        <p:grpSpPr>
          <a:xfrm>
            <a:off x="5670225" y="2782656"/>
            <a:ext cx="6068864" cy="865645"/>
            <a:chOff x="5609172" y="1586103"/>
            <a:chExt cx="6068864" cy="865645"/>
          </a:xfrm>
        </p:grpSpPr>
        <p:cxnSp>
          <p:nvCxnSpPr>
            <p:cNvPr id="714" name="Google Shape;714;p64"/>
            <p:cNvCxnSpPr/>
            <p:nvPr/>
          </p:nvCxnSpPr>
          <p:spPr>
            <a:xfrm rot="10800000">
              <a:off x="9967264" y="1743862"/>
              <a:ext cx="0" cy="546519"/>
            </a:xfrm>
            <a:prstGeom prst="straightConnector1">
              <a:avLst/>
            </a:prstGeom>
            <a:noFill/>
            <a:ln cap="flat" cmpd="sng" w="12700">
              <a:solidFill>
                <a:schemeClr val="dk1"/>
              </a:solidFill>
              <a:prstDash val="solid"/>
              <a:miter lim="800000"/>
              <a:headEnd len="sm" w="sm" type="none"/>
              <a:tailEnd len="sm" w="sm" type="none"/>
            </a:ln>
          </p:spPr>
        </p:cxnSp>
        <p:grpSp>
          <p:nvGrpSpPr>
            <p:cNvPr id="715" name="Google Shape;715;p64"/>
            <p:cNvGrpSpPr/>
            <p:nvPr/>
          </p:nvGrpSpPr>
          <p:grpSpPr>
            <a:xfrm>
              <a:off x="5609172" y="1586103"/>
              <a:ext cx="6068864" cy="865645"/>
              <a:chOff x="5470967" y="766341"/>
              <a:chExt cx="6068864" cy="865645"/>
            </a:xfrm>
          </p:grpSpPr>
          <p:grpSp>
            <p:nvGrpSpPr>
              <p:cNvPr id="716" name="Google Shape;716;p64"/>
              <p:cNvGrpSpPr/>
              <p:nvPr/>
            </p:nvGrpSpPr>
            <p:grpSpPr>
              <a:xfrm>
                <a:off x="5470967" y="766341"/>
                <a:ext cx="3480296" cy="865645"/>
                <a:chOff x="5557657" y="777207"/>
                <a:chExt cx="2020822" cy="900932"/>
              </a:xfrm>
            </p:grpSpPr>
            <p:sp>
              <p:nvSpPr>
                <p:cNvPr id="717" name="Google Shape;717;p64"/>
                <p:cNvSpPr txBox="1"/>
                <p:nvPr/>
              </p:nvSpPr>
              <p:spPr>
                <a:xfrm>
                  <a:off x="5557657" y="941397"/>
                  <a:ext cx="2020822" cy="7367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ublic Sans"/>
                      <a:ea typeface="Public Sans"/>
                      <a:cs typeface="Public Sans"/>
                      <a:sym typeface="Public Sans"/>
                    </a:rPr>
                    <a:t>PEMBUATAN PROSES BACKEND</a:t>
                  </a:r>
                  <a:endParaRPr/>
                </a:p>
              </p:txBody>
            </p:sp>
            <p:sp>
              <p:nvSpPr>
                <p:cNvPr id="718" name="Google Shape;718;p64"/>
                <p:cNvSpPr txBox="1"/>
                <p:nvPr/>
              </p:nvSpPr>
              <p:spPr>
                <a:xfrm>
                  <a:off x="5644078" y="777207"/>
                  <a:ext cx="894002" cy="597536"/>
                </a:xfrm>
                <a:prstGeom prst="rect">
                  <a:avLst/>
                </a:prstGeom>
                <a:noFill/>
                <a:ln>
                  <a:noFill/>
                </a:ln>
              </p:spPr>
              <p:txBody>
                <a:bodyPr anchorCtr="0" anchor="t" bIns="0" lIns="0" spcFirstLastPara="1" rIns="0" wrap="square" tIns="0">
                  <a:spAutoFit/>
                </a:bodyPr>
                <a:lstStyle/>
                <a:p>
                  <a:pPr indent="0" lvl="0" marL="0" marR="0" rtl="0" algn="l">
                    <a:lnSpc>
                      <a:spcPct val="129333"/>
                    </a:lnSpc>
                    <a:spcBef>
                      <a:spcPts val="0"/>
                    </a:spcBef>
                    <a:spcAft>
                      <a:spcPts val="0"/>
                    </a:spcAft>
                    <a:buNone/>
                  </a:pPr>
                  <a:r>
                    <a:t/>
                  </a:r>
                  <a:endParaRPr sz="3600">
                    <a:solidFill>
                      <a:srgbClr val="A19C95"/>
                    </a:solidFill>
                    <a:latin typeface="Libre Baskerville"/>
                    <a:ea typeface="Libre Baskerville"/>
                    <a:cs typeface="Libre Baskerville"/>
                    <a:sym typeface="Libre Baskerville"/>
                  </a:endParaRPr>
                </a:p>
              </p:txBody>
            </p:sp>
          </p:grpSp>
          <p:sp>
            <p:nvSpPr>
              <p:cNvPr id="719" name="Google Shape;719;p64"/>
              <p:cNvSpPr txBox="1"/>
              <p:nvPr/>
            </p:nvSpPr>
            <p:spPr>
              <a:xfrm>
                <a:off x="10130871" y="1027009"/>
                <a:ext cx="1408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ublic Sans"/>
                    <a:ea typeface="Public Sans"/>
                    <a:cs typeface="Public Sans"/>
                    <a:sym typeface="Public Sans"/>
                  </a:rPr>
                  <a:t>2 BULAN</a:t>
                </a:r>
                <a:endParaRPr b="1" sz="1800">
                  <a:solidFill>
                    <a:schemeClr val="dk1"/>
                  </a:solidFill>
                  <a:latin typeface="Public Sans"/>
                  <a:ea typeface="Public Sans"/>
                  <a:cs typeface="Public Sans"/>
                  <a:sym typeface="Public Sans"/>
                </a:endParaRPr>
              </a:p>
            </p:txBody>
          </p:sp>
        </p:grpSp>
      </p:grpSp>
      <p:grpSp>
        <p:nvGrpSpPr>
          <p:cNvPr id="720" name="Google Shape;720;p64"/>
          <p:cNvGrpSpPr/>
          <p:nvPr/>
        </p:nvGrpSpPr>
        <p:grpSpPr>
          <a:xfrm>
            <a:off x="5688989" y="3978878"/>
            <a:ext cx="6370676" cy="1041721"/>
            <a:chOff x="5670225" y="4098447"/>
            <a:chExt cx="6370676" cy="1041721"/>
          </a:xfrm>
        </p:grpSpPr>
        <p:grpSp>
          <p:nvGrpSpPr>
            <p:cNvPr id="721" name="Google Shape;721;p64"/>
            <p:cNvGrpSpPr/>
            <p:nvPr/>
          </p:nvGrpSpPr>
          <p:grpSpPr>
            <a:xfrm>
              <a:off x="5670225" y="4098447"/>
              <a:ext cx="6370676" cy="1041721"/>
              <a:chOff x="5609172" y="1586103"/>
              <a:chExt cx="6370676" cy="1041721"/>
            </a:xfrm>
          </p:grpSpPr>
          <p:cxnSp>
            <p:nvCxnSpPr>
              <p:cNvPr id="722" name="Google Shape;722;p64"/>
              <p:cNvCxnSpPr/>
              <p:nvPr/>
            </p:nvCxnSpPr>
            <p:spPr>
              <a:xfrm rot="10800000">
                <a:off x="9967264" y="1743862"/>
                <a:ext cx="0" cy="546519"/>
              </a:xfrm>
              <a:prstGeom prst="straightConnector1">
                <a:avLst/>
              </a:prstGeom>
              <a:noFill/>
              <a:ln cap="flat" cmpd="sng" w="12700">
                <a:solidFill>
                  <a:schemeClr val="dk1"/>
                </a:solidFill>
                <a:prstDash val="solid"/>
                <a:miter lim="800000"/>
                <a:headEnd len="sm" w="sm" type="none"/>
                <a:tailEnd len="sm" w="sm" type="none"/>
              </a:ln>
            </p:spPr>
          </p:cxnSp>
          <p:grpSp>
            <p:nvGrpSpPr>
              <p:cNvPr id="723" name="Google Shape;723;p64"/>
              <p:cNvGrpSpPr/>
              <p:nvPr/>
            </p:nvGrpSpPr>
            <p:grpSpPr>
              <a:xfrm>
                <a:off x="5609172" y="1586103"/>
                <a:ext cx="6370676" cy="1041721"/>
                <a:chOff x="5470967" y="766341"/>
                <a:chExt cx="6370676" cy="1041721"/>
              </a:xfrm>
            </p:grpSpPr>
            <p:grpSp>
              <p:nvGrpSpPr>
                <p:cNvPr id="724" name="Google Shape;724;p64"/>
                <p:cNvGrpSpPr/>
                <p:nvPr/>
              </p:nvGrpSpPr>
              <p:grpSpPr>
                <a:xfrm>
                  <a:off x="5470967" y="766341"/>
                  <a:ext cx="3480296" cy="574132"/>
                  <a:chOff x="5557657" y="777207"/>
                  <a:chExt cx="2020822" cy="597536"/>
                </a:xfrm>
              </p:grpSpPr>
              <p:sp>
                <p:nvSpPr>
                  <p:cNvPr id="725" name="Google Shape;725;p64"/>
                  <p:cNvSpPr txBox="1"/>
                  <p:nvPr/>
                </p:nvSpPr>
                <p:spPr>
                  <a:xfrm>
                    <a:off x="5557657" y="941397"/>
                    <a:ext cx="2020822" cy="4164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ublic Sans"/>
                        <a:ea typeface="Public Sans"/>
                        <a:cs typeface="Public Sans"/>
                        <a:sym typeface="Public Sans"/>
                      </a:rPr>
                      <a:t>TESTING &amp; OPTIMALISASI</a:t>
                    </a:r>
                    <a:endParaRPr/>
                  </a:p>
                </p:txBody>
              </p:sp>
              <p:sp>
                <p:nvSpPr>
                  <p:cNvPr id="726" name="Google Shape;726;p64"/>
                  <p:cNvSpPr txBox="1"/>
                  <p:nvPr/>
                </p:nvSpPr>
                <p:spPr>
                  <a:xfrm>
                    <a:off x="5644078" y="777207"/>
                    <a:ext cx="894002" cy="597536"/>
                  </a:xfrm>
                  <a:prstGeom prst="rect">
                    <a:avLst/>
                  </a:prstGeom>
                  <a:noFill/>
                  <a:ln>
                    <a:noFill/>
                  </a:ln>
                </p:spPr>
                <p:txBody>
                  <a:bodyPr anchorCtr="0" anchor="t" bIns="0" lIns="0" spcFirstLastPara="1" rIns="0" wrap="square" tIns="0">
                    <a:spAutoFit/>
                  </a:bodyPr>
                  <a:lstStyle/>
                  <a:p>
                    <a:pPr indent="0" lvl="0" marL="0" marR="0" rtl="0" algn="l">
                      <a:lnSpc>
                        <a:spcPct val="129333"/>
                      </a:lnSpc>
                      <a:spcBef>
                        <a:spcPts val="0"/>
                      </a:spcBef>
                      <a:spcAft>
                        <a:spcPts val="0"/>
                      </a:spcAft>
                      <a:buNone/>
                    </a:pPr>
                    <a:r>
                      <a:t/>
                    </a:r>
                    <a:endParaRPr sz="3600">
                      <a:solidFill>
                        <a:srgbClr val="A19C95"/>
                      </a:solidFill>
                      <a:latin typeface="Libre Baskerville"/>
                      <a:ea typeface="Libre Baskerville"/>
                      <a:cs typeface="Libre Baskerville"/>
                      <a:sym typeface="Libre Baskerville"/>
                    </a:endParaRPr>
                  </a:p>
                </p:txBody>
              </p:sp>
            </p:grpSp>
            <p:sp>
              <p:nvSpPr>
                <p:cNvPr id="727" name="Google Shape;727;p64"/>
                <p:cNvSpPr txBox="1"/>
                <p:nvPr/>
              </p:nvSpPr>
              <p:spPr>
                <a:xfrm>
                  <a:off x="10130871" y="1284842"/>
                  <a:ext cx="171077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Public Sans"/>
                      <a:ea typeface="Public Sans"/>
                      <a:cs typeface="Public Sans"/>
                      <a:sym typeface="Public Sans"/>
                    </a:rPr>
                    <a:t>Mulai tgl 6 – 15 November</a:t>
                  </a:r>
                  <a:endParaRPr b="1" sz="1400">
                    <a:solidFill>
                      <a:schemeClr val="dk1"/>
                    </a:solidFill>
                    <a:latin typeface="Public Sans"/>
                    <a:ea typeface="Public Sans"/>
                    <a:cs typeface="Public Sans"/>
                    <a:sym typeface="Public Sans"/>
                  </a:endParaRPr>
                </a:p>
              </p:txBody>
            </p:sp>
          </p:grpSp>
        </p:grpSp>
        <p:sp>
          <p:nvSpPr>
            <p:cNvPr id="728" name="Google Shape;728;p64"/>
            <p:cNvSpPr txBox="1"/>
            <p:nvPr/>
          </p:nvSpPr>
          <p:spPr>
            <a:xfrm>
              <a:off x="10330129" y="4266782"/>
              <a:ext cx="14089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ublic Sans"/>
                  <a:ea typeface="Public Sans"/>
                  <a:cs typeface="Public Sans"/>
                  <a:sym typeface="Public Sans"/>
                </a:rPr>
                <a:t>9 Hari</a:t>
              </a:r>
              <a:endParaRPr b="1" sz="1800">
                <a:solidFill>
                  <a:schemeClr val="dk1"/>
                </a:solidFill>
                <a:latin typeface="Public Sans"/>
                <a:ea typeface="Public Sans"/>
                <a:cs typeface="Public Sans"/>
                <a:sym typeface="Public Sans"/>
              </a:endParaRPr>
            </a:p>
          </p:txBody>
        </p:sp>
      </p:grpSp>
      <p:grpSp>
        <p:nvGrpSpPr>
          <p:cNvPr id="729" name="Google Shape;729;p64"/>
          <p:cNvGrpSpPr/>
          <p:nvPr/>
        </p:nvGrpSpPr>
        <p:grpSpPr>
          <a:xfrm>
            <a:off x="5758008" y="5462580"/>
            <a:ext cx="6068864" cy="906999"/>
            <a:chOff x="5609172" y="1586103"/>
            <a:chExt cx="6068864" cy="906999"/>
          </a:xfrm>
        </p:grpSpPr>
        <p:cxnSp>
          <p:nvCxnSpPr>
            <p:cNvPr id="730" name="Google Shape;730;p64"/>
            <p:cNvCxnSpPr/>
            <p:nvPr/>
          </p:nvCxnSpPr>
          <p:spPr>
            <a:xfrm rot="10800000">
              <a:off x="9884626" y="1733114"/>
              <a:ext cx="0" cy="546519"/>
            </a:xfrm>
            <a:prstGeom prst="straightConnector1">
              <a:avLst/>
            </a:prstGeom>
            <a:noFill/>
            <a:ln cap="flat" cmpd="sng" w="12700">
              <a:solidFill>
                <a:schemeClr val="dk1"/>
              </a:solidFill>
              <a:prstDash val="solid"/>
              <a:miter lim="800000"/>
              <a:headEnd len="sm" w="sm" type="none"/>
              <a:tailEnd len="sm" w="sm" type="none"/>
            </a:ln>
          </p:spPr>
        </p:cxnSp>
        <p:grpSp>
          <p:nvGrpSpPr>
            <p:cNvPr id="731" name="Google Shape;731;p64"/>
            <p:cNvGrpSpPr/>
            <p:nvPr/>
          </p:nvGrpSpPr>
          <p:grpSpPr>
            <a:xfrm>
              <a:off x="5609172" y="1586103"/>
              <a:ext cx="6068864" cy="906999"/>
              <a:chOff x="5470967" y="766341"/>
              <a:chExt cx="6068864" cy="906999"/>
            </a:xfrm>
          </p:grpSpPr>
          <p:grpSp>
            <p:nvGrpSpPr>
              <p:cNvPr id="732" name="Google Shape;732;p64"/>
              <p:cNvGrpSpPr/>
              <p:nvPr/>
            </p:nvGrpSpPr>
            <p:grpSpPr>
              <a:xfrm>
                <a:off x="5470967" y="766341"/>
                <a:ext cx="3480296" cy="574132"/>
                <a:chOff x="5557657" y="777207"/>
                <a:chExt cx="2020822" cy="597536"/>
              </a:xfrm>
            </p:grpSpPr>
            <p:sp>
              <p:nvSpPr>
                <p:cNvPr id="733" name="Google Shape;733;p64"/>
                <p:cNvSpPr txBox="1"/>
                <p:nvPr/>
              </p:nvSpPr>
              <p:spPr>
                <a:xfrm>
                  <a:off x="5557657" y="941397"/>
                  <a:ext cx="2020822" cy="4164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Public Sans"/>
                      <a:ea typeface="Public Sans"/>
                      <a:cs typeface="Public Sans"/>
                      <a:sym typeface="Public Sans"/>
                    </a:rPr>
                    <a:t>TOTAL WAKTU</a:t>
                  </a:r>
                  <a:endParaRPr/>
                </a:p>
              </p:txBody>
            </p:sp>
            <p:sp>
              <p:nvSpPr>
                <p:cNvPr id="734" name="Google Shape;734;p64"/>
                <p:cNvSpPr txBox="1"/>
                <p:nvPr/>
              </p:nvSpPr>
              <p:spPr>
                <a:xfrm>
                  <a:off x="5644078" y="777207"/>
                  <a:ext cx="894002" cy="597536"/>
                </a:xfrm>
                <a:prstGeom prst="rect">
                  <a:avLst/>
                </a:prstGeom>
                <a:noFill/>
                <a:ln>
                  <a:noFill/>
                </a:ln>
              </p:spPr>
              <p:txBody>
                <a:bodyPr anchorCtr="0" anchor="t" bIns="0" lIns="0" spcFirstLastPara="1" rIns="0" wrap="square" tIns="0">
                  <a:spAutoFit/>
                </a:bodyPr>
                <a:lstStyle/>
                <a:p>
                  <a:pPr indent="0" lvl="0" marL="0" marR="0" rtl="0" algn="l">
                    <a:lnSpc>
                      <a:spcPct val="129333"/>
                    </a:lnSpc>
                    <a:spcBef>
                      <a:spcPts val="0"/>
                    </a:spcBef>
                    <a:spcAft>
                      <a:spcPts val="0"/>
                    </a:spcAft>
                    <a:buNone/>
                  </a:pPr>
                  <a:r>
                    <a:t/>
                  </a:r>
                  <a:endParaRPr sz="3600">
                    <a:solidFill>
                      <a:srgbClr val="A19C95"/>
                    </a:solidFill>
                    <a:latin typeface="Libre Baskerville"/>
                    <a:ea typeface="Libre Baskerville"/>
                    <a:cs typeface="Libre Baskerville"/>
                    <a:sym typeface="Libre Baskerville"/>
                  </a:endParaRPr>
                </a:p>
              </p:txBody>
            </p:sp>
          </p:grpSp>
          <p:sp>
            <p:nvSpPr>
              <p:cNvPr id="735" name="Google Shape;735;p64"/>
              <p:cNvSpPr txBox="1"/>
              <p:nvPr/>
            </p:nvSpPr>
            <p:spPr>
              <a:xfrm>
                <a:off x="10130871" y="1027009"/>
                <a:ext cx="140896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Public Sans"/>
                    <a:ea typeface="Public Sans"/>
                    <a:cs typeface="Public Sans"/>
                    <a:sym typeface="Public Sans"/>
                  </a:rPr>
                  <a:t>3 BULAN 12 HARI</a:t>
                </a:r>
                <a:endParaRPr b="1" sz="1800">
                  <a:solidFill>
                    <a:schemeClr val="dk1"/>
                  </a:solidFill>
                  <a:latin typeface="Public Sans"/>
                  <a:ea typeface="Public Sans"/>
                  <a:cs typeface="Public Sans"/>
                  <a:sym typeface="Public Sans"/>
                </a:endParaRPr>
              </a:p>
            </p:txBody>
          </p:sp>
        </p:grpSp>
      </p:grpSp>
      <p:sp>
        <p:nvSpPr>
          <p:cNvPr id="736" name="Google Shape;736;p64"/>
          <p:cNvSpPr txBox="1"/>
          <p:nvPr/>
        </p:nvSpPr>
        <p:spPr>
          <a:xfrm>
            <a:off x="10330129" y="1019303"/>
            <a:ext cx="171077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Public Sans"/>
                <a:ea typeface="Public Sans"/>
                <a:cs typeface="Public Sans"/>
                <a:sym typeface="Public Sans"/>
              </a:rPr>
              <a:t>26 – 30 Agustus</a:t>
            </a:r>
            <a:endParaRPr b="1" sz="1400">
              <a:solidFill>
                <a:schemeClr val="dk1"/>
              </a:solidFill>
              <a:latin typeface="Public Sans"/>
              <a:ea typeface="Public Sans"/>
              <a:cs typeface="Public Sans"/>
              <a:sym typeface="Public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65"/>
          <p:cNvSpPr/>
          <p:nvPr/>
        </p:nvSpPr>
        <p:spPr>
          <a:xfrm rot="5400000">
            <a:off x="4372908" y="-828367"/>
            <a:ext cx="3416988" cy="8632721"/>
          </a:xfrm>
          <a:prstGeom prst="rect">
            <a:avLst/>
          </a:prstGeom>
          <a:blipFill rotWithShape="1">
            <a:blip r:embed="rId3">
              <a:alphaModFix/>
            </a:blip>
            <a:stretch>
              <a:fillRect b="0" l="0" r="0" t="0"/>
            </a:stretch>
          </a:blipFill>
          <a:ln cap="flat" cmpd="sng" w="12700">
            <a:solidFill>
              <a:schemeClr val="dk1"/>
            </a:solidFill>
            <a:prstDash val="solid"/>
            <a:miter lim="800000"/>
            <a:headEnd len="sm" w="sm" type="none"/>
            <a:tailEnd len="sm" w="sm" type="none"/>
          </a:ln>
          <a:effectLst>
            <a:outerShdw blurRad="50800" rotWithShape="0" algn="l" dir="2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chemeClr val="accent1"/>
              </a:solidFill>
              <a:latin typeface="Dosis"/>
              <a:ea typeface="Dosis"/>
              <a:cs typeface="Dosis"/>
              <a:sym typeface="Dosis"/>
            </a:endParaRPr>
          </a:p>
        </p:txBody>
      </p:sp>
      <p:grpSp>
        <p:nvGrpSpPr>
          <p:cNvPr id="742" name="Google Shape;742;p65"/>
          <p:cNvGrpSpPr/>
          <p:nvPr/>
        </p:nvGrpSpPr>
        <p:grpSpPr>
          <a:xfrm>
            <a:off x="3574701" y="3158614"/>
            <a:ext cx="7356310" cy="892552"/>
            <a:chOff x="3390348" y="2984091"/>
            <a:chExt cx="7356310" cy="892552"/>
          </a:xfrm>
        </p:grpSpPr>
        <p:sp>
          <p:nvSpPr>
            <p:cNvPr id="743" name="Google Shape;743;p65"/>
            <p:cNvSpPr txBox="1"/>
            <p:nvPr/>
          </p:nvSpPr>
          <p:spPr>
            <a:xfrm>
              <a:off x="3390348" y="2984091"/>
              <a:ext cx="5253362"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200">
                  <a:solidFill>
                    <a:srgbClr val="F2F2F2"/>
                  </a:solidFill>
                  <a:latin typeface="Libre Baskerville"/>
                  <a:ea typeface="Libre Baskerville"/>
                  <a:cs typeface="Libre Baskerville"/>
                  <a:sym typeface="Libre Baskerville"/>
                </a:rPr>
                <a:t>KESIMPULAN</a:t>
              </a:r>
              <a:endParaRPr sz="1600">
                <a:solidFill>
                  <a:srgbClr val="F2F2F2"/>
                </a:solidFill>
                <a:latin typeface="Libre Baskerville"/>
                <a:ea typeface="Libre Baskerville"/>
                <a:cs typeface="Libre Baskerville"/>
                <a:sym typeface="Libre Baskerville"/>
              </a:endParaRPr>
            </a:p>
          </p:txBody>
        </p:sp>
        <p:sp>
          <p:nvSpPr>
            <p:cNvPr id="744" name="Google Shape;744;p65"/>
            <p:cNvSpPr/>
            <p:nvPr/>
          </p:nvSpPr>
          <p:spPr>
            <a:xfrm>
              <a:off x="9891252" y="2984091"/>
              <a:ext cx="855406" cy="491613"/>
            </a:xfrm>
            <a:prstGeom prst="rect">
              <a:avLst/>
            </a:prstGeom>
            <a:solidFill>
              <a:srgbClr val="171616"/>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5" name="Google Shape;745;p65"/>
            <p:cNvSpPr/>
            <p:nvPr/>
          </p:nvSpPr>
          <p:spPr>
            <a:xfrm>
              <a:off x="10097731" y="3140178"/>
              <a:ext cx="471946" cy="173293"/>
            </a:xfrm>
            <a:prstGeom prst="rightArrow">
              <a:avLst>
                <a:gd fmla="val 50000" name="adj1"/>
                <a:gd fmla="val 50000" name="adj2"/>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6" name="Google Shape;746;p65"/>
          <p:cNvSpPr/>
          <p:nvPr/>
        </p:nvSpPr>
        <p:spPr>
          <a:xfrm>
            <a:off x="-1143001" y="4396245"/>
            <a:ext cx="5337937" cy="3886110"/>
          </a:xfrm>
          <a:custGeom>
            <a:rect b="b" l="l" r="r" t="t"/>
            <a:pathLst>
              <a:path extrusionOk="0" h="6435789" w="6459278">
                <a:moveTo>
                  <a:pt x="0" y="0"/>
                </a:moveTo>
                <a:lnTo>
                  <a:pt x="6459278" y="0"/>
                </a:lnTo>
                <a:lnTo>
                  <a:pt x="6459278" y="6435790"/>
                </a:lnTo>
                <a:lnTo>
                  <a:pt x="0" y="6435790"/>
                </a:lnTo>
                <a:lnTo>
                  <a:pt x="0" y="0"/>
                </a:lnTo>
                <a:close/>
              </a:path>
            </a:pathLst>
          </a:custGeom>
          <a:blipFill rotWithShape="1">
            <a:blip r:embed="rId4">
              <a:alphaModFix amt="9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65"/>
          <p:cNvSpPr/>
          <p:nvPr/>
        </p:nvSpPr>
        <p:spPr>
          <a:xfrm>
            <a:off x="9799598" y="-2284373"/>
            <a:ext cx="4784804" cy="4686119"/>
          </a:xfrm>
          <a:custGeom>
            <a:rect b="b" l="l" r="r" t="t"/>
            <a:pathLst>
              <a:path extrusionOk="0" h="6435789" w="6459278">
                <a:moveTo>
                  <a:pt x="0" y="0"/>
                </a:moveTo>
                <a:lnTo>
                  <a:pt x="6459278" y="0"/>
                </a:lnTo>
                <a:lnTo>
                  <a:pt x="6459278" y="6435789"/>
                </a:lnTo>
                <a:lnTo>
                  <a:pt x="0" y="6435789"/>
                </a:lnTo>
                <a:lnTo>
                  <a:pt x="0" y="0"/>
                </a:lnTo>
                <a:close/>
              </a:path>
            </a:pathLst>
          </a:custGeom>
          <a:blipFill rotWithShape="1">
            <a:blip r:embed="rId5">
              <a:alphaModFix amt="3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66"/>
          <p:cNvSpPr/>
          <p:nvPr/>
        </p:nvSpPr>
        <p:spPr>
          <a:xfrm>
            <a:off x="-1143001" y="4396245"/>
            <a:ext cx="5337937" cy="3886110"/>
          </a:xfrm>
          <a:custGeom>
            <a:rect b="b" l="l" r="r" t="t"/>
            <a:pathLst>
              <a:path extrusionOk="0" h="6435789" w="6459278">
                <a:moveTo>
                  <a:pt x="0" y="0"/>
                </a:moveTo>
                <a:lnTo>
                  <a:pt x="6459278" y="0"/>
                </a:lnTo>
                <a:lnTo>
                  <a:pt x="6459278" y="6435790"/>
                </a:lnTo>
                <a:lnTo>
                  <a:pt x="0" y="6435790"/>
                </a:lnTo>
                <a:lnTo>
                  <a:pt x="0" y="0"/>
                </a:lnTo>
                <a:close/>
              </a:path>
            </a:pathLst>
          </a:custGeom>
          <a:blipFill rotWithShape="1">
            <a:blip r:embed="rId3">
              <a:alphaModFix amt="9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 name="Google Shape;753;p66"/>
          <p:cNvSpPr/>
          <p:nvPr/>
        </p:nvSpPr>
        <p:spPr>
          <a:xfrm>
            <a:off x="8950569" y="-1397796"/>
            <a:ext cx="4784804" cy="4686119"/>
          </a:xfrm>
          <a:custGeom>
            <a:rect b="b" l="l" r="r" t="t"/>
            <a:pathLst>
              <a:path extrusionOk="0" h="6435789" w="6459278">
                <a:moveTo>
                  <a:pt x="0" y="0"/>
                </a:moveTo>
                <a:lnTo>
                  <a:pt x="6459278" y="0"/>
                </a:lnTo>
                <a:lnTo>
                  <a:pt x="6459278" y="6435789"/>
                </a:lnTo>
                <a:lnTo>
                  <a:pt x="0" y="6435789"/>
                </a:lnTo>
                <a:lnTo>
                  <a:pt x="0" y="0"/>
                </a:lnTo>
                <a:close/>
              </a:path>
            </a:pathLst>
          </a:custGeom>
          <a:blipFill rotWithShape="1">
            <a:blip r:embed="rId4">
              <a:alphaModFix amt="3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54" name="Google Shape;754;p66"/>
          <p:cNvGrpSpPr/>
          <p:nvPr/>
        </p:nvGrpSpPr>
        <p:grpSpPr>
          <a:xfrm>
            <a:off x="1525967" y="1425047"/>
            <a:ext cx="9644054" cy="3292333"/>
            <a:chOff x="4483481" y="780572"/>
            <a:chExt cx="7133639" cy="3292333"/>
          </a:xfrm>
        </p:grpSpPr>
        <p:grpSp>
          <p:nvGrpSpPr>
            <p:cNvPr id="755" name="Google Shape;755;p66"/>
            <p:cNvGrpSpPr/>
            <p:nvPr/>
          </p:nvGrpSpPr>
          <p:grpSpPr>
            <a:xfrm>
              <a:off x="5257427" y="780572"/>
              <a:ext cx="5063613" cy="546783"/>
              <a:chOff x="5257427" y="780572"/>
              <a:chExt cx="5063613" cy="546783"/>
            </a:xfrm>
          </p:grpSpPr>
          <p:sp>
            <p:nvSpPr>
              <p:cNvPr id="756" name="Google Shape;756;p66"/>
              <p:cNvSpPr txBox="1"/>
              <p:nvPr/>
            </p:nvSpPr>
            <p:spPr>
              <a:xfrm>
                <a:off x="6743268" y="780572"/>
                <a:ext cx="224126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BF9000"/>
                    </a:solidFill>
                    <a:latin typeface="Libre Baskerville"/>
                    <a:ea typeface="Libre Baskerville"/>
                    <a:cs typeface="Libre Baskerville"/>
                    <a:sym typeface="Libre Baskerville"/>
                  </a:rPr>
                  <a:t>KESIMPULAN</a:t>
                </a:r>
                <a:endParaRPr/>
              </a:p>
            </p:txBody>
          </p:sp>
          <p:cxnSp>
            <p:nvCxnSpPr>
              <p:cNvPr id="757" name="Google Shape;757;p66"/>
              <p:cNvCxnSpPr/>
              <p:nvPr/>
            </p:nvCxnSpPr>
            <p:spPr>
              <a:xfrm>
                <a:off x="5257427" y="1327355"/>
                <a:ext cx="5063613" cy="0"/>
              </a:xfrm>
              <a:prstGeom prst="straightConnector1">
                <a:avLst/>
              </a:prstGeom>
              <a:noFill/>
              <a:ln cap="flat" cmpd="sng" w="12700">
                <a:solidFill>
                  <a:schemeClr val="dk1"/>
                </a:solidFill>
                <a:prstDash val="solid"/>
                <a:miter lim="800000"/>
                <a:headEnd len="sm" w="sm" type="none"/>
                <a:tailEnd len="sm" w="sm" type="none"/>
              </a:ln>
            </p:spPr>
          </p:cxnSp>
        </p:grpSp>
        <p:sp>
          <p:nvSpPr>
            <p:cNvPr id="758" name="Google Shape;758;p66"/>
            <p:cNvSpPr txBox="1"/>
            <p:nvPr/>
          </p:nvSpPr>
          <p:spPr>
            <a:xfrm>
              <a:off x="4483481" y="1395249"/>
              <a:ext cx="7133639" cy="267765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200">
                  <a:solidFill>
                    <a:schemeClr val="dk1"/>
                  </a:solidFill>
                  <a:latin typeface="Public Sans"/>
                  <a:ea typeface="Public Sans"/>
                  <a:cs typeface="Public Sans"/>
                  <a:sym typeface="Public Sans"/>
                </a:rPr>
                <a:t>Website </a:t>
              </a:r>
              <a:r>
                <a:rPr lang="en-US" sz="2400">
                  <a:solidFill>
                    <a:srgbClr val="262626"/>
                  </a:solidFill>
                  <a:latin typeface="Libre Baskerville"/>
                  <a:ea typeface="Libre Baskerville"/>
                  <a:cs typeface="Libre Baskerville"/>
                  <a:sym typeface="Libre Baskerville"/>
                </a:rPr>
                <a:t>Project Aplikasi </a:t>
              </a:r>
              <a:r>
                <a:rPr lang="en-US" sz="2400">
                  <a:solidFill>
                    <a:srgbClr val="2F5496"/>
                  </a:solidFill>
                  <a:latin typeface="Libre Baskerville"/>
                  <a:ea typeface="Libre Baskerville"/>
                  <a:cs typeface="Libre Baskerville"/>
                  <a:sym typeface="Libre Baskerville"/>
                </a:rPr>
                <a:t>Rekrutmen BKI </a:t>
              </a:r>
              <a:r>
                <a:rPr lang="en-US" sz="2400">
                  <a:solidFill>
                    <a:srgbClr val="262626"/>
                  </a:solidFill>
                  <a:latin typeface="Libre Baskerville"/>
                  <a:ea typeface="Libre Baskerville"/>
                  <a:cs typeface="Libre Baskerville"/>
                  <a:sym typeface="Libre Baskerville"/>
                </a:rPr>
                <a:t>yang</a:t>
              </a:r>
              <a:r>
                <a:rPr lang="en-US" sz="2400">
                  <a:solidFill>
                    <a:srgbClr val="2F5496"/>
                  </a:solidFill>
                  <a:latin typeface="Libre Baskerville"/>
                  <a:ea typeface="Libre Baskerville"/>
                  <a:cs typeface="Libre Baskerville"/>
                  <a:sym typeface="Libre Baskerville"/>
                </a:rPr>
                <a:t> </a:t>
              </a:r>
              <a:r>
                <a:rPr lang="en-US" sz="2400">
                  <a:solidFill>
                    <a:srgbClr val="262626"/>
                  </a:solidFill>
                  <a:latin typeface="Libre Baskerville"/>
                  <a:ea typeface="Libre Baskerville"/>
                  <a:cs typeface="Libre Baskerville"/>
                  <a:sym typeface="Libre Baskerville"/>
                </a:rPr>
                <a:t>telah</a:t>
              </a:r>
              <a:r>
                <a:rPr lang="en-US" sz="2400">
                  <a:solidFill>
                    <a:srgbClr val="2F5496"/>
                  </a:solidFill>
                  <a:latin typeface="Libre Baskerville"/>
                  <a:ea typeface="Libre Baskerville"/>
                  <a:cs typeface="Libre Baskerville"/>
                  <a:sym typeface="Libre Baskerville"/>
                </a:rPr>
                <a:t> </a:t>
              </a:r>
              <a:r>
                <a:rPr lang="en-US" sz="2400">
                  <a:solidFill>
                    <a:srgbClr val="262626"/>
                  </a:solidFill>
                  <a:latin typeface="Libre Baskerville"/>
                  <a:ea typeface="Libre Baskerville"/>
                  <a:cs typeface="Libre Baskerville"/>
                  <a:sym typeface="Libre Baskerville"/>
                </a:rPr>
                <a:t>dibuat</a:t>
              </a:r>
              <a:r>
                <a:rPr lang="en-US" sz="2400">
                  <a:solidFill>
                    <a:srgbClr val="2F5496"/>
                  </a:solidFill>
                  <a:latin typeface="Libre Baskerville"/>
                  <a:ea typeface="Libre Baskerville"/>
                  <a:cs typeface="Libre Baskerville"/>
                  <a:sym typeface="Libre Baskerville"/>
                </a:rPr>
                <a:t> </a:t>
              </a:r>
              <a:r>
                <a:rPr lang="en-US" sz="2400">
                  <a:solidFill>
                    <a:srgbClr val="262626"/>
                  </a:solidFill>
                  <a:latin typeface="Libre Baskerville"/>
                  <a:ea typeface="Libre Baskerville"/>
                  <a:cs typeface="Libre Baskerville"/>
                  <a:sym typeface="Libre Baskerville"/>
                </a:rPr>
                <a:t>menggunakan framework codeigniter 4 telah menyediakan sistem yang memudahkan sekolah dalam mengelola lingkungan rekruitmen lowongan pekerjaan yang tersedia di sekolah.</a:t>
              </a:r>
              <a:endParaRPr/>
            </a:p>
            <a:p>
              <a:pPr indent="0" lvl="0" marL="0" marR="0" rtl="0" algn="ctr">
                <a:spcBef>
                  <a:spcPts val="0"/>
                </a:spcBef>
                <a:spcAft>
                  <a:spcPts val="0"/>
                </a:spcAft>
                <a:buNone/>
              </a:pPr>
              <a:r>
                <a:rPr lang="en-US" sz="2400">
                  <a:solidFill>
                    <a:srgbClr val="262626"/>
                  </a:solidFill>
                  <a:latin typeface="Libre Baskerville"/>
                  <a:ea typeface="Libre Baskerville"/>
                  <a:cs typeface="Libre Baskerville"/>
                  <a:sym typeface="Libre Baskerville"/>
                </a:rPr>
                <a:t>Melalui fitur-fitur yang telah disediakan seperti posting lowongan, pengaturan menu dan submenu serta tampilan antarmuka yang terstruktur sistem ini diharapkan mampu membantu sekolah dalam melakukan seleksi lowongan pekerjaan yang lebih efektif dan terorganisir</a:t>
              </a:r>
              <a:endParaRPr sz="2200">
                <a:solidFill>
                  <a:srgbClr val="262626"/>
                </a:solidFill>
                <a:latin typeface="Public Sans"/>
                <a:ea typeface="Public Sans"/>
                <a:cs typeface="Public Sans"/>
                <a:sym typeface="Public Sans"/>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67"/>
          <p:cNvSpPr/>
          <p:nvPr/>
        </p:nvSpPr>
        <p:spPr>
          <a:xfrm>
            <a:off x="-1143001" y="4396245"/>
            <a:ext cx="5337937" cy="3886110"/>
          </a:xfrm>
          <a:custGeom>
            <a:rect b="b" l="l" r="r" t="t"/>
            <a:pathLst>
              <a:path extrusionOk="0" h="6435789" w="6459278">
                <a:moveTo>
                  <a:pt x="0" y="0"/>
                </a:moveTo>
                <a:lnTo>
                  <a:pt x="6459278" y="0"/>
                </a:lnTo>
                <a:lnTo>
                  <a:pt x="6459278" y="6435790"/>
                </a:lnTo>
                <a:lnTo>
                  <a:pt x="0" y="6435790"/>
                </a:lnTo>
                <a:lnTo>
                  <a:pt x="0" y="0"/>
                </a:lnTo>
                <a:close/>
              </a:path>
            </a:pathLst>
          </a:custGeom>
          <a:blipFill rotWithShape="1">
            <a:blip r:embed="rId3">
              <a:alphaModFix amt="9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 name="Google Shape;764;p67"/>
          <p:cNvSpPr/>
          <p:nvPr/>
        </p:nvSpPr>
        <p:spPr>
          <a:xfrm>
            <a:off x="8950569" y="-1397796"/>
            <a:ext cx="4784804" cy="4686119"/>
          </a:xfrm>
          <a:custGeom>
            <a:rect b="b" l="l" r="r" t="t"/>
            <a:pathLst>
              <a:path extrusionOk="0" h="6435789" w="6459278">
                <a:moveTo>
                  <a:pt x="0" y="0"/>
                </a:moveTo>
                <a:lnTo>
                  <a:pt x="6459278" y="0"/>
                </a:lnTo>
                <a:lnTo>
                  <a:pt x="6459278" y="6435789"/>
                </a:lnTo>
                <a:lnTo>
                  <a:pt x="0" y="6435789"/>
                </a:lnTo>
                <a:lnTo>
                  <a:pt x="0" y="0"/>
                </a:lnTo>
                <a:close/>
              </a:path>
            </a:pathLst>
          </a:custGeom>
          <a:blipFill rotWithShape="1">
            <a:blip r:embed="rId4">
              <a:alphaModFix amt="3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aphicFrame>
        <p:nvGraphicFramePr>
          <p:cNvPr id="765" name="Google Shape;765;p67"/>
          <p:cNvGraphicFramePr/>
          <p:nvPr/>
        </p:nvGraphicFramePr>
        <p:xfrm>
          <a:off x="685800" y="474784"/>
          <a:ext cx="3000000" cy="3000000"/>
        </p:xfrm>
        <a:graphic>
          <a:graphicData uri="http://schemas.openxmlformats.org/drawingml/2006/table">
            <a:tbl>
              <a:tblPr bandRow="1" firstRow="1">
                <a:noFill/>
                <a:tableStyleId>{5E958708-08D6-4035-AC2C-4EC7D5C64F9B}</a:tableStyleId>
              </a:tblPr>
              <a:tblGrid>
                <a:gridCol w="959275"/>
                <a:gridCol w="2494800"/>
                <a:gridCol w="6058500"/>
                <a:gridCol w="1389875"/>
              </a:tblGrid>
              <a:tr h="668225">
                <a:tc>
                  <a:txBody>
                    <a:bodyPr/>
                    <a:lstStyle/>
                    <a:p>
                      <a:pPr indent="0" lvl="0" marL="0" marR="0" rtl="0" algn="ctr">
                        <a:spcBef>
                          <a:spcPts val="0"/>
                        </a:spcBef>
                        <a:spcAft>
                          <a:spcPts val="0"/>
                        </a:spcAft>
                        <a:buNone/>
                      </a:pPr>
                      <a:r>
                        <a:rPr b="0" lang="en-US" sz="2200" u="none" cap="none" strike="noStrike">
                          <a:latin typeface="Public Sans"/>
                          <a:ea typeface="Public Sans"/>
                          <a:cs typeface="Public Sans"/>
                          <a:sym typeface="Public Sans"/>
                        </a:rPr>
                        <a:t>NO</a:t>
                      </a:r>
                      <a:endParaRPr/>
                    </a:p>
                  </a:txBody>
                  <a:tcPr marT="45725" marB="45725" marR="91450" marL="91450">
                    <a:solidFill>
                      <a:srgbClr val="262626"/>
                    </a:solidFill>
                  </a:tcPr>
                </a:tc>
                <a:tc>
                  <a:txBody>
                    <a:bodyPr/>
                    <a:lstStyle/>
                    <a:p>
                      <a:pPr indent="0" lvl="0" marL="0" marR="0" rtl="0" algn="ctr">
                        <a:spcBef>
                          <a:spcPts val="0"/>
                        </a:spcBef>
                        <a:spcAft>
                          <a:spcPts val="0"/>
                        </a:spcAft>
                        <a:buNone/>
                      </a:pPr>
                      <a:r>
                        <a:rPr b="0" lang="en-US" sz="2400" u="none" cap="none" strike="noStrike">
                          <a:latin typeface="Public Sans"/>
                          <a:ea typeface="Public Sans"/>
                          <a:cs typeface="Public Sans"/>
                          <a:sym typeface="Public Sans"/>
                        </a:rPr>
                        <a:t>Tanggal</a:t>
                      </a:r>
                      <a:endParaRPr b="0" sz="1800" u="none" cap="none" strike="noStrike">
                        <a:latin typeface="Public Sans"/>
                        <a:ea typeface="Public Sans"/>
                        <a:cs typeface="Public Sans"/>
                        <a:sym typeface="Public Sans"/>
                      </a:endParaRPr>
                    </a:p>
                  </a:txBody>
                  <a:tcPr marT="45725" marB="45725" marR="91450" marL="91450">
                    <a:solidFill>
                      <a:srgbClr val="262626"/>
                    </a:solidFill>
                  </a:tcPr>
                </a:tc>
                <a:tc>
                  <a:txBody>
                    <a:bodyPr/>
                    <a:lstStyle/>
                    <a:p>
                      <a:pPr indent="0" lvl="0" marL="0" marR="0" rtl="0" algn="ctr">
                        <a:spcBef>
                          <a:spcPts val="0"/>
                        </a:spcBef>
                        <a:spcAft>
                          <a:spcPts val="0"/>
                        </a:spcAft>
                        <a:buNone/>
                      </a:pPr>
                      <a:r>
                        <a:rPr b="0" lang="en-US" sz="2400" u="none" cap="none" strike="noStrike"/>
                        <a:t>Hasil</a:t>
                      </a:r>
                      <a:r>
                        <a:rPr lang="en-US" sz="2400" u="none" cap="none" strike="noStrike"/>
                        <a:t> </a:t>
                      </a:r>
                      <a:r>
                        <a:rPr b="0" lang="en-US" sz="2400" u="none" cap="none" strike="noStrike"/>
                        <a:t>Konsultasi</a:t>
                      </a:r>
                      <a:endParaRPr/>
                    </a:p>
                  </a:txBody>
                  <a:tcPr marT="45725" marB="45725" marR="91450" marL="91450">
                    <a:solidFill>
                      <a:srgbClr val="262626"/>
                    </a:solidFill>
                  </a:tcPr>
                </a:tc>
                <a:tc>
                  <a:txBody>
                    <a:bodyPr/>
                    <a:lstStyle/>
                    <a:p>
                      <a:pPr indent="0" lvl="0" marL="0" marR="0" rtl="0" algn="ctr">
                        <a:spcBef>
                          <a:spcPts val="0"/>
                        </a:spcBef>
                        <a:spcAft>
                          <a:spcPts val="0"/>
                        </a:spcAft>
                        <a:buNone/>
                      </a:pPr>
                      <a:r>
                        <a:rPr b="0" lang="en-US" sz="2400" u="none" cap="none" strike="noStrike">
                          <a:latin typeface="Public Sans"/>
                          <a:ea typeface="Public Sans"/>
                          <a:cs typeface="Public Sans"/>
                          <a:sym typeface="Public Sans"/>
                        </a:rPr>
                        <a:t>TTD</a:t>
                      </a:r>
                      <a:endParaRPr b="0" sz="1800" u="none" cap="none" strike="noStrike">
                        <a:latin typeface="Public Sans"/>
                        <a:ea typeface="Public Sans"/>
                        <a:cs typeface="Public Sans"/>
                        <a:sym typeface="Public Sans"/>
                      </a:endParaRPr>
                    </a:p>
                  </a:txBody>
                  <a:tcPr marT="45725" marB="45725" marR="91450" marL="91450">
                    <a:solidFill>
                      <a:srgbClr val="262626"/>
                    </a:solidFill>
                  </a:tcPr>
                </a:tc>
              </a:tr>
              <a:tr h="72097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72097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72097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72097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72097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72097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720975">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68"/>
          <p:cNvSpPr/>
          <p:nvPr/>
        </p:nvSpPr>
        <p:spPr>
          <a:xfrm>
            <a:off x="-1708542" y="4464139"/>
            <a:ext cx="5337937" cy="3886110"/>
          </a:xfrm>
          <a:custGeom>
            <a:rect b="b" l="l" r="r" t="t"/>
            <a:pathLst>
              <a:path extrusionOk="0" h="6435789" w="6459278">
                <a:moveTo>
                  <a:pt x="0" y="0"/>
                </a:moveTo>
                <a:lnTo>
                  <a:pt x="6459278" y="0"/>
                </a:lnTo>
                <a:lnTo>
                  <a:pt x="6459278" y="6435790"/>
                </a:lnTo>
                <a:lnTo>
                  <a:pt x="0" y="6435790"/>
                </a:lnTo>
                <a:lnTo>
                  <a:pt x="0" y="0"/>
                </a:lnTo>
                <a:close/>
              </a:path>
            </a:pathLst>
          </a:custGeom>
          <a:blipFill rotWithShape="1">
            <a:blip r:embed="rId3">
              <a:alphaModFix amt="9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 name="Google Shape;771;p68"/>
          <p:cNvSpPr/>
          <p:nvPr/>
        </p:nvSpPr>
        <p:spPr>
          <a:xfrm>
            <a:off x="9366916" y="-2066011"/>
            <a:ext cx="4784804" cy="4686119"/>
          </a:xfrm>
          <a:custGeom>
            <a:rect b="b" l="l" r="r" t="t"/>
            <a:pathLst>
              <a:path extrusionOk="0" h="6435789" w="6459278">
                <a:moveTo>
                  <a:pt x="0" y="0"/>
                </a:moveTo>
                <a:lnTo>
                  <a:pt x="6459278" y="0"/>
                </a:lnTo>
                <a:lnTo>
                  <a:pt x="6459278" y="6435789"/>
                </a:lnTo>
                <a:lnTo>
                  <a:pt x="0" y="6435789"/>
                </a:lnTo>
                <a:lnTo>
                  <a:pt x="0" y="0"/>
                </a:lnTo>
                <a:close/>
              </a:path>
            </a:pathLst>
          </a:custGeom>
          <a:blipFill rotWithShape="1">
            <a:blip r:embed="rId4">
              <a:alphaModFix amt="3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72" name="Google Shape;772;p68"/>
          <p:cNvGrpSpPr/>
          <p:nvPr/>
        </p:nvGrpSpPr>
        <p:grpSpPr>
          <a:xfrm>
            <a:off x="1273973" y="1573530"/>
            <a:ext cx="9644054" cy="3710940"/>
            <a:chOff x="4483481" y="663403"/>
            <a:chExt cx="7133639" cy="3710940"/>
          </a:xfrm>
        </p:grpSpPr>
        <p:grpSp>
          <p:nvGrpSpPr>
            <p:cNvPr id="773" name="Google Shape;773;p68"/>
            <p:cNvGrpSpPr/>
            <p:nvPr/>
          </p:nvGrpSpPr>
          <p:grpSpPr>
            <a:xfrm>
              <a:off x="5257427" y="663403"/>
              <a:ext cx="5063613" cy="663952"/>
              <a:chOff x="5257427" y="663403"/>
              <a:chExt cx="5063613" cy="663952"/>
            </a:xfrm>
          </p:grpSpPr>
          <p:sp>
            <p:nvSpPr>
              <p:cNvPr id="774" name="Google Shape;774;p68"/>
              <p:cNvSpPr txBox="1"/>
              <p:nvPr/>
            </p:nvSpPr>
            <p:spPr>
              <a:xfrm>
                <a:off x="7221356" y="663403"/>
                <a:ext cx="165788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BF9000"/>
                    </a:solidFill>
                    <a:latin typeface="Libre Baskerville"/>
                    <a:ea typeface="Libre Baskerville"/>
                    <a:cs typeface="Libre Baskerville"/>
                    <a:sym typeface="Libre Baskerville"/>
                  </a:rPr>
                  <a:t>PENUTUP</a:t>
                </a:r>
                <a:endParaRPr b="1" sz="2800">
                  <a:solidFill>
                    <a:srgbClr val="BF9000"/>
                  </a:solidFill>
                  <a:latin typeface="Libre Baskerville"/>
                  <a:ea typeface="Libre Baskerville"/>
                  <a:cs typeface="Libre Baskerville"/>
                  <a:sym typeface="Libre Baskerville"/>
                </a:endParaRPr>
              </a:p>
            </p:txBody>
          </p:sp>
          <p:cxnSp>
            <p:nvCxnSpPr>
              <p:cNvPr id="775" name="Google Shape;775;p68"/>
              <p:cNvCxnSpPr/>
              <p:nvPr/>
            </p:nvCxnSpPr>
            <p:spPr>
              <a:xfrm>
                <a:off x="5257427" y="1327355"/>
                <a:ext cx="5063613" cy="0"/>
              </a:xfrm>
              <a:prstGeom prst="straightConnector1">
                <a:avLst/>
              </a:prstGeom>
              <a:noFill/>
              <a:ln cap="flat" cmpd="sng" w="12700">
                <a:solidFill>
                  <a:schemeClr val="dk1"/>
                </a:solidFill>
                <a:prstDash val="solid"/>
                <a:miter lim="800000"/>
                <a:headEnd len="sm" w="sm" type="none"/>
                <a:tailEnd len="sm" w="sm" type="none"/>
              </a:ln>
            </p:spPr>
          </p:cxnSp>
        </p:grpSp>
        <p:sp>
          <p:nvSpPr>
            <p:cNvPr id="776" name="Google Shape;776;p68"/>
            <p:cNvSpPr txBox="1"/>
            <p:nvPr/>
          </p:nvSpPr>
          <p:spPr>
            <a:xfrm>
              <a:off x="4483481" y="1327355"/>
              <a:ext cx="7133639" cy="30469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262626"/>
                  </a:solidFill>
                  <a:latin typeface="Public Sans"/>
                  <a:ea typeface="Public Sans"/>
                  <a:cs typeface="Public Sans"/>
                  <a:sym typeface="Public Sans"/>
                </a:rPr>
                <a:t>Dengan ini, saya berharap kompetensi yang saya peroleh selama menjalani Praktek Kerja Lapangan di </a:t>
              </a:r>
              <a:r>
                <a:rPr b="1" lang="en-US" sz="2400">
                  <a:solidFill>
                    <a:srgbClr val="262626"/>
                  </a:solidFill>
                  <a:latin typeface="Public Sans"/>
                  <a:ea typeface="Public Sans"/>
                  <a:cs typeface="Public Sans"/>
                  <a:sym typeface="Public Sans"/>
                </a:rPr>
                <a:t>PT. Hyperdata Solusindo Mandiri</a:t>
              </a:r>
              <a:r>
                <a:rPr lang="en-US" sz="2400">
                  <a:solidFill>
                    <a:srgbClr val="262626"/>
                  </a:solidFill>
                  <a:latin typeface="Public Sans"/>
                  <a:ea typeface="Public Sans"/>
                  <a:cs typeface="Public Sans"/>
                  <a:sym typeface="Public Sans"/>
                </a:rPr>
                <a:t>, Tangerang, Banten, selama satu tahun, dapat bermanfaat bagi sekolah melalui proyek ini. Saya mengucapkan terima kasih kepada pihak sekolah yang telah memberikan izin dan kesempatan untuk mengambil tema proyek ini. Semoga website ini dapat membantu sekolah dalam pengelolaan sistem lowongan pekerjaan, sehingga mendukung kemajuan dan perkembangan sekolah ke depannya.</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9"/>
          <p:cNvSpPr/>
          <p:nvPr/>
        </p:nvSpPr>
        <p:spPr>
          <a:xfrm>
            <a:off x="-1010898" y="-925756"/>
            <a:ext cx="3696172" cy="3327970"/>
          </a:xfrm>
          <a:custGeom>
            <a:rect b="b" l="l" r="r" t="t"/>
            <a:pathLst>
              <a:path extrusionOk="0" h="6435789" w="6459278">
                <a:moveTo>
                  <a:pt x="0" y="0"/>
                </a:moveTo>
                <a:lnTo>
                  <a:pt x="6459278" y="0"/>
                </a:lnTo>
                <a:lnTo>
                  <a:pt x="6459278" y="6435790"/>
                </a:lnTo>
                <a:lnTo>
                  <a:pt x="0" y="6435790"/>
                </a:lnTo>
                <a:lnTo>
                  <a:pt x="0" y="0"/>
                </a:lnTo>
                <a:close/>
              </a:path>
            </a:pathLst>
          </a:custGeom>
          <a:blipFill rotWithShape="1">
            <a:blip r:embed="rId3">
              <a:alphaModFix amt="9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 name="Google Shape;782;p69"/>
          <p:cNvSpPr/>
          <p:nvPr/>
        </p:nvSpPr>
        <p:spPr>
          <a:xfrm>
            <a:off x="-519412" y="4541602"/>
            <a:ext cx="3148313" cy="3327969"/>
          </a:xfrm>
          <a:custGeom>
            <a:rect b="b" l="l" r="r" t="t"/>
            <a:pathLst>
              <a:path extrusionOk="0" h="6435789" w="6459278">
                <a:moveTo>
                  <a:pt x="0" y="0"/>
                </a:moveTo>
                <a:lnTo>
                  <a:pt x="6459278" y="0"/>
                </a:lnTo>
                <a:lnTo>
                  <a:pt x="6459278" y="6435789"/>
                </a:lnTo>
                <a:lnTo>
                  <a:pt x="0" y="6435789"/>
                </a:lnTo>
                <a:lnTo>
                  <a:pt x="0" y="0"/>
                </a:lnTo>
                <a:close/>
              </a:path>
            </a:pathLst>
          </a:custGeom>
          <a:blipFill rotWithShape="1">
            <a:blip r:embed="rId4">
              <a:alphaModFix amt="32999"/>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783" name="Google Shape;783;p69"/>
          <p:cNvCxnSpPr/>
          <p:nvPr/>
        </p:nvCxnSpPr>
        <p:spPr>
          <a:xfrm rot="10800000">
            <a:off x="719061" y="1548158"/>
            <a:ext cx="5693927" cy="0"/>
          </a:xfrm>
          <a:prstGeom prst="straightConnector1">
            <a:avLst/>
          </a:prstGeom>
          <a:noFill/>
          <a:ln cap="flat" cmpd="sng" w="12700">
            <a:solidFill>
              <a:schemeClr val="dk1"/>
            </a:solidFill>
            <a:prstDash val="solid"/>
            <a:miter lim="800000"/>
            <a:headEnd len="sm" w="sm" type="none"/>
            <a:tailEnd len="sm" w="sm" type="none"/>
          </a:ln>
        </p:spPr>
      </p:cxnSp>
      <p:grpSp>
        <p:nvGrpSpPr>
          <p:cNvPr id="784" name="Google Shape;784;p69"/>
          <p:cNvGrpSpPr/>
          <p:nvPr/>
        </p:nvGrpSpPr>
        <p:grpSpPr>
          <a:xfrm>
            <a:off x="719061" y="576912"/>
            <a:ext cx="8863234" cy="4953102"/>
            <a:chOff x="614873" y="576912"/>
            <a:chExt cx="8863234" cy="4953102"/>
          </a:xfrm>
        </p:grpSpPr>
        <p:sp>
          <p:nvSpPr>
            <p:cNvPr id="785" name="Google Shape;785;p69"/>
            <p:cNvSpPr txBox="1"/>
            <p:nvPr/>
          </p:nvSpPr>
          <p:spPr>
            <a:xfrm>
              <a:off x="614873" y="576912"/>
              <a:ext cx="590230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6000">
                  <a:solidFill>
                    <a:srgbClr val="262626"/>
                  </a:solidFill>
                  <a:latin typeface="Libre Baskerville"/>
                  <a:ea typeface="Libre Baskerville"/>
                  <a:cs typeface="Libre Baskerville"/>
                  <a:sym typeface="Libre Baskerville"/>
                </a:rPr>
                <a:t>Daftar </a:t>
              </a:r>
              <a:r>
                <a:rPr lang="en-US" sz="6000">
                  <a:solidFill>
                    <a:srgbClr val="BF9000"/>
                  </a:solidFill>
                  <a:latin typeface="Libre Baskerville"/>
                  <a:ea typeface="Libre Baskerville"/>
                  <a:cs typeface="Libre Baskerville"/>
                  <a:sym typeface="Libre Baskerville"/>
                </a:rPr>
                <a:t>Pustaka</a:t>
              </a:r>
              <a:endParaRPr sz="6000">
                <a:solidFill>
                  <a:srgbClr val="BF9000"/>
                </a:solidFill>
                <a:latin typeface="Libre Baskerville"/>
                <a:ea typeface="Libre Baskerville"/>
                <a:cs typeface="Libre Baskerville"/>
                <a:sym typeface="Libre Baskerville"/>
              </a:endParaRPr>
            </a:p>
          </p:txBody>
        </p:sp>
        <p:sp>
          <p:nvSpPr>
            <p:cNvPr id="786" name="Google Shape;786;p69"/>
            <p:cNvSpPr txBox="1"/>
            <p:nvPr/>
          </p:nvSpPr>
          <p:spPr>
            <a:xfrm>
              <a:off x="719060" y="1775140"/>
              <a:ext cx="8759047" cy="375487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262626"/>
                </a:buClr>
                <a:buSzPts val="2000"/>
                <a:buFont typeface="Calibri"/>
                <a:buAutoNum type="arabicPeriod"/>
              </a:pPr>
              <a:r>
                <a:rPr lang="en-US" sz="2000">
                  <a:solidFill>
                    <a:srgbClr val="262626"/>
                  </a:solidFill>
                  <a:latin typeface="Public Sans"/>
                  <a:ea typeface="Public Sans"/>
                  <a:cs typeface="Public Sans"/>
                  <a:sym typeface="Public Sans"/>
                </a:rPr>
                <a:t>Pengertian CodeIgniter 4 : </a:t>
              </a:r>
              <a:r>
                <a:rPr lang="en-US" sz="2000" u="sng">
                  <a:solidFill>
                    <a:srgbClr val="262626"/>
                  </a:solidFill>
                  <a:latin typeface="Public Sans"/>
                  <a:ea typeface="Public Sans"/>
                  <a:cs typeface="Public Sans"/>
                  <a:sym typeface="Public Sans"/>
                  <a:hlinkClick r:id="rId5">
                    <a:extLst>
                      <a:ext uri="{A12FA001-AC4F-418D-AE19-62706E023703}">
                        <ahyp:hlinkClr val="tx"/>
                      </a:ext>
                    </a:extLst>
                  </a:hlinkClick>
                </a:rPr>
                <a:t>https://www.rumahweb.com/journal/codeigniter-adalah/</a:t>
              </a:r>
              <a:endParaRPr sz="2000">
                <a:solidFill>
                  <a:srgbClr val="262626"/>
                </a:solidFill>
                <a:latin typeface="Public Sans"/>
                <a:ea typeface="Public Sans"/>
                <a:cs typeface="Public Sans"/>
                <a:sym typeface="Public Sans"/>
              </a:endParaRPr>
            </a:p>
            <a:p>
              <a:pPr indent="-342900" lvl="0" marL="342900" marR="0" rtl="0" algn="l">
                <a:spcBef>
                  <a:spcPts val="0"/>
                </a:spcBef>
                <a:spcAft>
                  <a:spcPts val="0"/>
                </a:spcAft>
                <a:buClr>
                  <a:srgbClr val="262626"/>
                </a:buClr>
                <a:buSzPts val="2000"/>
                <a:buFont typeface="Calibri"/>
                <a:buAutoNum type="arabicPeriod"/>
              </a:pPr>
              <a:r>
                <a:rPr lang="en-US" sz="2000">
                  <a:solidFill>
                    <a:srgbClr val="262626"/>
                  </a:solidFill>
                  <a:latin typeface="Public Sans"/>
                  <a:ea typeface="Public Sans"/>
                  <a:cs typeface="Public Sans"/>
                  <a:sym typeface="Public Sans"/>
                </a:rPr>
                <a:t>Pengertian Jquery : </a:t>
              </a:r>
              <a:r>
                <a:rPr lang="en-US" sz="2000" u="sng">
                  <a:solidFill>
                    <a:srgbClr val="262626"/>
                  </a:solidFill>
                  <a:latin typeface="Public Sans"/>
                  <a:ea typeface="Public Sans"/>
                  <a:cs typeface="Public Sans"/>
                  <a:sym typeface="Public Sans"/>
                  <a:hlinkClick r:id="rId6">
                    <a:extLst>
                      <a:ext uri="{A12FA001-AC4F-418D-AE19-62706E023703}">
                        <ahyp:hlinkClr val="tx"/>
                      </a:ext>
                    </a:extLst>
                  </a:hlinkClick>
                </a:rPr>
                <a:t>https://www.hostinger.com/id/tutorial/apa-itu-jquery</a:t>
              </a:r>
              <a:endParaRPr sz="2000">
                <a:solidFill>
                  <a:srgbClr val="262626"/>
                </a:solidFill>
                <a:latin typeface="Public Sans"/>
                <a:ea typeface="Public Sans"/>
                <a:cs typeface="Public Sans"/>
                <a:sym typeface="Public Sans"/>
              </a:endParaRPr>
            </a:p>
            <a:p>
              <a:pPr indent="-342900" lvl="0" marL="342900" marR="0" rtl="0" algn="l">
                <a:spcBef>
                  <a:spcPts val="0"/>
                </a:spcBef>
                <a:spcAft>
                  <a:spcPts val="0"/>
                </a:spcAft>
                <a:buClr>
                  <a:srgbClr val="262626"/>
                </a:buClr>
                <a:buSzPts val="2000"/>
                <a:buFont typeface="Calibri"/>
                <a:buAutoNum type="arabicPeriod"/>
              </a:pPr>
              <a:r>
                <a:rPr lang="en-US" sz="2000">
                  <a:solidFill>
                    <a:srgbClr val="262626"/>
                  </a:solidFill>
                  <a:latin typeface="Public Sans"/>
                  <a:ea typeface="Public Sans"/>
                  <a:cs typeface="Public Sans"/>
                  <a:sym typeface="Public Sans"/>
                </a:rPr>
                <a:t>Pengertian Bootstrap serta Dokumentasi bootstrap : </a:t>
              </a:r>
              <a:r>
                <a:rPr lang="en-US" sz="2000" u="sng">
                  <a:solidFill>
                    <a:srgbClr val="262626"/>
                  </a:solidFill>
                  <a:latin typeface="Public Sans"/>
                  <a:ea typeface="Public Sans"/>
                  <a:cs typeface="Public Sans"/>
                  <a:sym typeface="Public Sans"/>
                  <a:hlinkClick r:id="rId7">
                    <a:extLst>
                      <a:ext uri="{A12FA001-AC4F-418D-AE19-62706E023703}">
                        <ahyp:hlinkClr val="tx"/>
                      </a:ext>
                    </a:extLst>
                  </a:hlinkClick>
                </a:rPr>
                <a:t>https://getbootstrap.com/docs/5.0/getting-started/introduction/</a:t>
              </a:r>
              <a:r>
                <a:rPr lang="en-US" sz="2000">
                  <a:solidFill>
                    <a:srgbClr val="262626"/>
                  </a:solidFill>
                  <a:latin typeface="Public Sans"/>
                  <a:ea typeface="Public Sans"/>
                  <a:cs typeface="Public Sans"/>
                  <a:sym typeface="Public Sans"/>
                </a:rPr>
                <a:t> </a:t>
              </a:r>
              <a:r>
                <a:rPr lang="en-US" sz="2000" u="sng">
                  <a:solidFill>
                    <a:srgbClr val="262626"/>
                  </a:solidFill>
                  <a:latin typeface="Public Sans"/>
                  <a:ea typeface="Public Sans"/>
                  <a:cs typeface="Public Sans"/>
                  <a:sym typeface="Public Sans"/>
                  <a:hlinkClick r:id="rId8">
                    <a:extLst>
                      <a:ext uri="{A12FA001-AC4F-418D-AE19-62706E023703}">
                        <ahyp:hlinkClr val="tx"/>
                      </a:ext>
                    </a:extLst>
                  </a:hlinkClick>
                </a:rPr>
                <a:t>https://www.hostinger.com/id/tutorial/apa-itu-bootstrap</a:t>
              </a:r>
              <a:endParaRPr sz="2000">
                <a:solidFill>
                  <a:srgbClr val="262626"/>
                </a:solidFill>
                <a:latin typeface="Public Sans"/>
                <a:ea typeface="Public Sans"/>
                <a:cs typeface="Public Sans"/>
                <a:sym typeface="Public Sans"/>
              </a:endParaRPr>
            </a:p>
            <a:p>
              <a:pPr indent="-342900" lvl="0" marL="342900" marR="0" rtl="0" algn="l">
                <a:spcBef>
                  <a:spcPts val="0"/>
                </a:spcBef>
                <a:spcAft>
                  <a:spcPts val="0"/>
                </a:spcAft>
                <a:buClr>
                  <a:srgbClr val="262626"/>
                </a:buClr>
                <a:buSzPts val="2000"/>
                <a:buFont typeface="Calibri"/>
                <a:buAutoNum type="arabicPeriod"/>
              </a:pPr>
              <a:r>
                <a:rPr lang="en-US" sz="2000">
                  <a:solidFill>
                    <a:srgbClr val="262626"/>
                  </a:solidFill>
                  <a:latin typeface="Public Sans"/>
                  <a:ea typeface="Public Sans"/>
                  <a:cs typeface="Public Sans"/>
                  <a:sym typeface="Public Sans"/>
                </a:rPr>
                <a:t>Pengertian PostgreSql : </a:t>
              </a:r>
              <a:r>
                <a:rPr lang="en-US" sz="2000" u="sng">
                  <a:solidFill>
                    <a:srgbClr val="262626"/>
                  </a:solidFill>
                  <a:latin typeface="Public Sans"/>
                  <a:ea typeface="Public Sans"/>
                  <a:cs typeface="Public Sans"/>
                  <a:sym typeface="Public Sans"/>
                  <a:hlinkClick r:id="rId9">
                    <a:extLst>
                      <a:ext uri="{A12FA001-AC4F-418D-AE19-62706E023703}">
                        <ahyp:hlinkClr val="tx"/>
                      </a:ext>
                    </a:extLst>
                  </a:hlinkClick>
                </a:rPr>
                <a:t>https://codingstudio.id/blog/postgresql-adalah/</a:t>
              </a:r>
              <a:endParaRPr sz="2000">
                <a:solidFill>
                  <a:srgbClr val="262626"/>
                </a:solidFill>
                <a:latin typeface="Public Sans"/>
                <a:ea typeface="Public Sans"/>
                <a:cs typeface="Public Sans"/>
                <a:sym typeface="Public Sans"/>
              </a:endParaRPr>
            </a:p>
            <a:p>
              <a:pPr indent="-342900" lvl="0" marL="342900" marR="0" rtl="0" algn="l">
                <a:spcBef>
                  <a:spcPts val="0"/>
                </a:spcBef>
                <a:spcAft>
                  <a:spcPts val="0"/>
                </a:spcAft>
                <a:buClr>
                  <a:srgbClr val="262626"/>
                </a:buClr>
                <a:buSzPts val="2000"/>
                <a:buFont typeface="Calibri"/>
                <a:buAutoNum type="arabicPeriod"/>
              </a:pPr>
              <a:r>
                <a:rPr lang="en-US" sz="2000">
                  <a:solidFill>
                    <a:srgbClr val="262626"/>
                  </a:solidFill>
                  <a:latin typeface="Public Sans"/>
                  <a:ea typeface="Public Sans"/>
                  <a:cs typeface="Public Sans"/>
                  <a:sym typeface="Public Sans"/>
                </a:rPr>
                <a:t>Pengertian Composer : </a:t>
              </a:r>
              <a:r>
                <a:rPr lang="en-US" sz="2000" u="sng">
                  <a:solidFill>
                    <a:srgbClr val="262626"/>
                  </a:solidFill>
                  <a:latin typeface="Public Sans"/>
                  <a:ea typeface="Public Sans"/>
                  <a:cs typeface="Public Sans"/>
                  <a:sym typeface="Public Sans"/>
                  <a:hlinkClick r:id="rId10">
                    <a:extLst>
                      <a:ext uri="{A12FA001-AC4F-418D-AE19-62706E023703}">
                        <ahyp:hlinkClr val="tx"/>
                      </a:ext>
                    </a:extLst>
                  </a:hlinkClick>
                </a:rPr>
                <a:t>https://www.rumahweb.com/journal/apa-itu-composer-adalah/</a:t>
              </a:r>
              <a:endParaRPr sz="2000">
                <a:solidFill>
                  <a:srgbClr val="262626"/>
                </a:solidFill>
                <a:latin typeface="Public Sans"/>
                <a:ea typeface="Public Sans"/>
                <a:cs typeface="Public Sans"/>
                <a:sym typeface="Public Sans"/>
              </a:endParaRPr>
            </a:p>
            <a:p>
              <a:pPr indent="-228600" lvl="0" marL="342900" marR="0" rtl="0" algn="l">
                <a:spcBef>
                  <a:spcPts val="0"/>
                </a:spcBef>
                <a:spcAft>
                  <a:spcPts val="0"/>
                </a:spcAft>
                <a:buClr>
                  <a:schemeClr val="dk1"/>
                </a:buClr>
                <a:buSzPts val="1800"/>
                <a:buFont typeface="Calibri"/>
                <a:buNone/>
              </a:pPr>
              <a:r>
                <a:t/>
              </a:r>
              <a:endParaRPr sz="1800">
                <a:solidFill>
                  <a:srgbClr val="262626"/>
                </a:solidFill>
                <a:latin typeface="Public Sans"/>
                <a:ea typeface="Public Sans"/>
                <a:cs typeface="Public Sans"/>
                <a:sym typeface="Public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8"/>
          <p:cNvSpPr txBox="1"/>
          <p:nvPr/>
        </p:nvSpPr>
        <p:spPr>
          <a:xfrm>
            <a:off x="4163696" y="343855"/>
            <a:ext cx="4493538"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200">
                <a:solidFill>
                  <a:schemeClr val="dk1"/>
                </a:solidFill>
                <a:latin typeface="Libre Baskerville"/>
                <a:ea typeface="Libre Baskerville"/>
                <a:cs typeface="Libre Baskerville"/>
                <a:sym typeface="Libre Baskerville"/>
              </a:rPr>
              <a:t>CodeIgniter </a:t>
            </a:r>
            <a:endParaRPr sz="5200">
              <a:solidFill>
                <a:schemeClr val="dk1"/>
              </a:solidFill>
              <a:latin typeface="Libre Baskerville"/>
              <a:ea typeface="Libre Baskerville"/>
              <a:cs typeface="Libre Baskerville"/>
              <a:sym typeface="Libre Baskerville"/>
            </a:endParaRPr>
          </a:p>
        </p:txBody>
      </p:sp>
      <p:grpSp>
        <p:nvGrpSpPr>
          <p:cNvPr id="188" name="Google Shape;188;p18"/>
          <p:cNvGrpSpPr/>
          <p:nvPr/>
        </p:nvGrpSpPr>
        <p:grpSpPr>
          <a:xfrm>
            <a:off x="655140" y="1374332"/>
            <a:ext cx="10881720" cy="4653419"/>
            <a:chOff x="655140" y="1374332"/>
            <a:chExt cx="10881720" cy="4653419"/>
          </a:xfrm>
        </p:grpSpPr>
        <p:pic>
          <p:nvPicPr>
            <p:cNvPr id="189" name="Google Shape;189;p18"/>
            <p:cNvPicPr preferRelativeResize="0"/>
            <p:nvPr/>
          </p:nvPicPr>
          <p:blipFill rotWithShape="1">
            <a:blip r:embed="rId3">
              <a:alphaModFix/>
            </a:blip>
            <a:srcRect b="0" l="0" r="0" t="0"/>
            <a:stretch/>
          </p:blipFill>
          <p:spPr>
            <a:xfrm>
              <a:off x="655140" y="1374332"/>
              <a:ext cx="3264077" cy="3876092"/>
            </a:xfrm>
            <a:prstGeom prst="rect">
              <a:avLst/>
            </a:prstGeom>
            <a:noFill/>
            <a:ln>
              <a:noFill/>
            </a:ln>
          </p:spPr>
        </p:pic>
        <p:sp>
          <p:nvSpPr>
            <p:cNvPr id="190" name="Google Shape;190;p18"/>
            <p:cNvSpPr txBox="1"/>
            <p:nvPr/>
          </p:nvSpPr>
          <p:spPr>
            <a:xfrm>
              <a:off x="4477298" y="1500806"/>
              <a:ext cx="7059562" cy="4526945"/>
            </a:xfrm>
            <a:prstGeom prst="rect">
              <a:avLst/>
            </a:prstGeom>
            <a:noFill/>
            <a:ln>
              <a:noFill/>
            </a:ln>
          </p:spPr>
          <p:txBody>
            <a:bodyPr anchorCtr="0" anchor="t" bIns="45700" lIns="91425" spcFirstLastPara="1" rIns="91425" wrap="square" tIns="45700">
              <a:spAutoFit/>
            </a:bodyPr>
            <a:lstStyle/>
            <a:p>
              <a:pPr indent="0" lvl="0" marL="0" marR="0" rtl="0" algn="l">
                <a:lnSpc>
                  <a:spcPct val="130909"/>
                </a:lnSpc>
                <a:spcBef>
                  <a:spcPts val="0"/>
                </a:spcBef>
                <a:spcAft>
                  <a:spcPts val="0"/>
                </a:spcAft>
                <a:buNone/>
              </a:pPr>
              <a:r>
                <a:rPr b="1" lang="en-US" sz="2200">
                  <a:solidFill>
                    <a:schemeClr val="dk1"/>
                  </a:solidFill>
                  <a:latin typeface="Public Sans"/>
                  <a:ea typeface="Public Sans"/>
                  <a:cs typeface="Public Sans"/>
                  <a:sym typeface="Public Sans"/>
                </a:rPr>
                <a:t>CodeIgniter</a:t>
              </a:r>
              <a:r>
                <a:rPr lang="en-US" sz="2200">
                  <a:solidFill>
                    <a:schemeClr val="dk1"/>
                  </a:solidFill>
                  <a:latin typeface="Public Sans"/>
                  <a:ea typeface="Public Sans"/>
                  <a:cs typeface="Public Sans"/>
                  <a:sym typeface="Public Sans"/>
                </a:rPr>
                <a:t> merupakan framework php yang digunakan untuk pengembangan aplikasi website secara cepat dan efisien, Framework ini bersifat open source, ringan dan mudah dipelajari yang memudahkan pengguna baru untuk mempelajari framework ini. Arsitektur dari CodeIgniter menggunakan mvc yaitu Model, View dan Controller sebagai fungsi memisahkan logika aplikasi, tampilan serta data sehingga membuat CodeIgniter maintainable dan mudah diatur. CodeIgniter hadir dalam 3 versi yaitu CodeIgniter 2, CodeIgniter 3 dan CodeIgniter 4</a:t>
              </a:r>
              <a:endParaRPr sz="2200">
                <a:solidFill>
                  <a:schemeClr val="dk1"/>
                </a:solidFill>
                <a:latin typeface="Public Sans"/>
                <a:ea typeface="Public Sans"/>
                <a:cs typeface="Public Sans"/>
                <a:sym typeface="Public Sans"/>
              </a:endParaRPr>
            </a:p>
          </p:txBody>
        </p:sp>
      </p:grpSp>
      <p:cxnSp>
        <p:nvCxnSpPr>
          <p:cNvPr id="191" name="Google Shape;191;p18"/>
          <p:cNvCxnSpPr/>
          <p:nvPr/>
        </p:nvCxnSpPr>
        <p:spPr>
          <a:xfrm>
            <a:off x="3844413" y="1236407"/>
            <a:ext cx="5063613" cy="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9"/>
          <p:cNvSpPr txBox="1"/>
          <p:nvPr/>
        </p:nvSpPr>
        <p:spPr>
          <a:xfrm>
            <a:off x="5019702" y="343855"/>
            <a:ext cx="2781531"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200">
                <a:solidFill>
                  <a:schemeClr val="dk1"/>
                </a:solidFill>
                <a:latin typeface="Libre Baskerville"/>
                <a:ea typeface="Libre Baskerville"/>
                <a:cs typeface="Libre Baskerville"/>
                <a:sym typeface="Libre Baskerville"/>
              </a:rPr>
              <a:t>jQuery </a:t>
            </a:r>
            <a:endParaRPr sz="5200">
              <a:solidFill>
                <a:schemeClr val="dk1"/>
              </a:solidFill>
              <a:latin typeface="Libre Baskerville"/>
              <a:ea typeface="Libre Baskerville"/>
              <a:cs typeface="Libre Baskerville"/>
              <a:sym typeface="Libre Baskerville"/>
            </a:endParaRPr>
          </a:p>
        </p:txBody>
      </p:sp>
      <p:cxnSp>
        <p:nvCxnSpPr>
          <p:cNvPr id="197" name="Google Shape;197;p19"/>
          <p:cNvCxnSpPr/>
          <p:nvPr/>
        </p:nvCxnSpPr>
        <p:spPr>
          <a:xfrm>
            <a:off x="3775587" y="1327355"/>
            <a:ext cx="5063613" cy="0"/>
          </a:xfrm>
          <a:prstGeom prst="straightConnector1">
            <a:avLst/>
          </a:prstGeom>
          <a:noFill/>
          <a:ln cap="flat" cmpd="sng" w="12700">
            <a:solidFill>
              <a:schemeClr val="dk1"/>
            </a:solidFill>
            <a:prstDash val="solid"/>
            <a:miter lim="800000"/>
            <a:headEnd len="sm" w="sm" type="none"/>
            <a:tailEnd len="sm" w="sm" type="none"/>
          </a:ln>
        </p:spPr>
      </p:cxnSp>
      <p:grpSp>
        <p:nvGrpSpPr>
          <p:cNvPr id="198" name="Google Shape;198;p19"/>
          <p:cNvGrpSpPr/>
          <p:nvPr/>
        </p:nvGrpSpPr>
        <p:grpSpPr>
          <a:xfrm>
            <a:off x="88489" y="1327355"/>
            <a:ext cx="11580368" cy="4057319"/>
            <a:chOff x="88489" y="1327355"/>
            <a:chExt cx="11580368" cy="4057319"/>
          </a:xfrm>
        </p:grpSpPr>
        <p:pic>
          <p:nvPicPr>
            <p:cNvPr id="199" name="Google Shape;199;p19"/>
            <p:cNvPicPr preferRelativeResize="0"/>
            <p:nvPr/>
          </p:nvPicPr>
          <p:blipFill rotWithShape="1">
            <a:blip r:embed="rId3">
              <a:alphaModFix/>
            </a:blip>
            <a:srcRect b="0" l="0" r="0" t="0"/>
            <a:stretch/>
          </p:blipFill>
          <p:spPr>
            <a:xfrm>
              <a:off x="88489" y="1327355"/>
              <a:ext cx="4621163" cy="3962400"/>
            </a:xfrm>
            <a:prstGeom prst="rect">
              <a:avLst/>
            </a:prstGeom>
            <a:noFill/>
            <a:ln>
              <a:noFill/>
            </a:ln>
          </p:spPr>
        </p:pic>
        <p:sp>
          <p:nvSpPr>
            <p:cNvPr id="200" name="Google Shape;200;p19"/>
            <p:cNvSpPr txBox="1"/>
            <p:nvPr/>
          </p:nvSpPr>
          <p:spPr>
            <a:xfrm>
              <a:off x="4157011" y="1568245"/>
              <a:ext cx="7511846" cy="38164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dk1"/>
                  </a:solidFill>
                  <a:latin typeface="Public Sans"/>
                  <a:ea typeface="Public Sans"/>
                  <a:cs typeface="Public Sans"/>
                  <a:sym typeface="Public Sans"/>
                </a:rPr>
                <a:t>Jquery </a:t>
              </a:r>
              <a:r>
                <a:rPr lang="en-US" sz="2200">
                  <a:solidFill>
                    <a:schemeClr val="dk1"/>
                  </a:solidFill>
                  <a:latin typeface="Public Sans"/>
                  <a:ea typeface="Public Sans"/>
                  <a:cs typeface="Public Sans"/>
                  <a:sym typeface="Public Sans"/>
                </a:rPr>
                <a:t>merupakan library dari javascriptyang dirancang untuk menyederhanakan interaksi antara javascript dan dokumen HTML. Library ini menyediakan antarmuka pemrograman aplikasi (API) yang mudah dan ringkas untuk memanipulasi </a:t>
              </a:r>
              <a:r>
                <a:rPr b="1" lang="en-US" sz="2200">
                  <a:solidFill>
                    <a:schemeClr val="dk1"/>
                  </a:solidFill>
                  <a:latin typeface="Public Sans"/>
                  <a:ea typeface="Public Sans"/>
                  <a:cs typeface="Public Sans"/>
                  <a:sym typeface="Public Sans"/>
                </a:rPr>
                <a:t>DOM (document object Model), </a:t>
              </a:r>
              <a:r>
                <a:rPr lang="en-US" sz="2200">
                  <a:solidFill>
                    <a:schemeClr val="dk1"/>
                  </a:solidFill>
                  <a:latin typeface="Public Sans"/>
                  <a:ea typeface="Public Sans"/>
                  <a:cs typeface="Public Sans"/>
                  <a:sym typeface="Public Sans"/>
                </a:rPr>
                <a:t>penanganan event, animasi, dan interaksi </a:t>
              </a:r>
              <a:r>
                <a:rPr b="1" lang="en-US" sz="2200">
                  <a:solidFill>
                    <a:schemeClr val="dk1"/>
                  </a:solidFill>
                  <a:latin typeface="Public Sans"/>
                  <a:ea typeface="Public Sans"/>
                  <a:cs typeface="Public Sans"/>
                  <a:sym typeface="Public Sans"/>
                </a:rPr>
                <a:t>Asynchronus Javascript and XML (Ajax). </a:t>
              </a:r>
              <a:r>
                <a:rPr lang="en-US" sz="2200">
                  <a:solidFill>
                    <a:schemeClr val="dk1"/>
                  </a:solidFill>
                  <a:latin typeface="Public Sans"/>
                  <a:ea typeface="Public Sans"/>
                  <a:cs typeface="Public Sans"/>
                  <a:sym typeface="Public Sans"/>
                </a:rPr>
                <a:t>Tujuanya adalah untuk membuat pengembangan aplikasi semakin mudah dan ringkas serta meningkatkan efisiensi development web dengan mengurangi komplektivitas kode javascript yang dibutuhkan untuk tugas-tugas umum.</a:t>
              </a:r>
              <a:endParaRPr b="1" sz="2200">
                <a:solidFill>
                  <a:schemeClr val="dk1"/>
                </a:solidFill>
                <a:latin typeface="Public Sans"/>
                <a:ea typeface="Public Sans"/>
                <a:cs typeface="Public Sans"/>
                <a:sym typeface="Public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grpSp>
        <p:nvGrpSpPr>
          <p:cNvPr id="205" name="Google Shape;205;p20"/>
          <p:cNvGrpSpPr/>
          <p:nvPr/>
        </p:nvGrpSpPr>
        <p:grpSpPr>
          <a:xfrm>
            <a:off x="535857" y="343855"/>
            <a:ext cx="11120285" cy="5277734"/>
            <a:chOff x="535857" y="343855"/>
            <a:chExt cx="11120285" cy="5277734"/>
          </a:xfrm>
        </p:grpSpPr>
        <p:grpSp>
          <p:nvGrpSpPr>
            <p:cNvPr id="206" name="Google Shape;206;p20"/>
            <p:cNvGrpSpPr/>
            <p:nvPr/>
          </p:nvGrpSpPr>
          <p:grpSpPr>
            <a:xfrm>
              <a:off x="3775587" y="343855"/>
              <a:ext cx="5063613" cy="983500"/>
              <a:chOff x="3775587" y="343855"/>
              <a:chExt cx="5063613" cy="983500"/>
            </a:xfrm>
          </p:grpSpPr>
          <p:sp>
            <p:nvSpPr>
              <p:cNvPr id="207" name="Google Shape;207;p20"/>
              <p:cNvSpPr txBox="1"/>
              <p:nvPr/>
            </p:nvSpPr>
            <p:spPr>
              <a:xfrm>
                <a:off x="4176524" y="343855"/>
                <a:ext cx="4467891"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200">
                    <a:solidFill>
                      <a:schemeClr val="dk1"/>
                    </a:solidFill>
                    <a:latin typeface="Libre Baskerville"/>
                    <a:ea typeface="Libre Baskerville"/>
                    <a:cs typeface="Libre Baskerville"/>
                    <a:sym typeface="Libre Baskerville"/>
                  </a:rPr>
                  <a:t>PostgreSQL </a:t>
                </a:r>
                <a:endParaRPr sz="5200">
                  <a:solidFill>
                    <a:schemeClr val="dk1"/>
                  </a:solidFill>
                  <a:latin typeface="Libre Baskerville"/>
                  <a:ea typeface="Libre Baskerville"/>
                  <a:cs typeface="Libre Baskerville"/>
                  <a:sym typeface="Libre Baskerville"/>
                </a:endParaRPr>
              </a:p>
            </p:txBody>
          </p:sp>
          <p:cxnSp>
            <p:nvCxnSpPr>
              <p:cNvPr id="208" name="Google Shape;208;p20"/>
              <p:cNvCxnSpPr/>
              <p:nvPr/>
            </p:nvCxnSpPr>
            <p:spPr>
              <a:xfrm>
                <a:off x="3775587" y="1327355"/>
                <a:ext cx="5063613" cy="0"/>
              </a:xfrm>
              <a:prstGeom prst="straightConnector1">
                <a:avLst/>
              </a:prstGeom>
              <a:noFill/>
              <a:ln cap="flat" cmpd="sng" w="12700">
                <a:solidFill>
                  <a:schemeClr val="dk1"/>
                </a:solidFill>
                <a:prstDash val="solid"/>
                <a:miter lim="800000"/>
                <a:headEnd len="sm" w="sm" type="none"/>
                <a:tailEnd len="sm" w="sm" type="none"/>
              </a:ln>
            </p:spPr>
          </p:cxnSp>
        </p:grpSp>
        <p:grpSp>
          <p:nvGrpSpPr>
            <p:cNvPr id="209" name="Google Shape;209;p20"/>
            <p:cNvGrpSpPr/>
            <p:nvPr/>
          </p:nvGrpSpPr>
          <p:grpSpPr>
            <a:xfrm>
              <a:off x="535857" y="1327355"/>
              <a:ext cx="11120285" cy="4294234"/>
              <a:chOff x="69193" y="1327355"/>
              <a:chExt cx="11709853" cy="4294234"/>
            </a:xfrm>
          </p:grpSpPr>
          <p:sp>
            <p:nvSpPr>
              <p:cNvPr id="210" name="Google Shape;210;p20"/>
              <p:cNvSpPr txBox="1"/>
              <p:nvPr/>
            </p:nvSpPr>
            <p:spPr>
              <a:xfrm>
                <a:off x="4267200" y="1598784"/>
                <a:ext cx="7511846"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dk1"/>
                    </a:solidFill>
                    <a:latin typeface="Public Sans"/>
                    <a:ea typeface="Public Sans"/>
                    <a:cs typeface="Public Sans"/>
                    <a:sym typeface="Public Sans"/>
                  </a:rPr>
                  <a:t>PostgreSQL</a:t>
                </a:r>
                <a:r>
                  <a:rPr lang="en-US" sz="2200">
                    <a:solidFill>
                      <a:schemeClr val="dk1"/>
                    </a:solidFill>
                    <a:latin typeface="Public Sans"/>
                    <a:ea typeface="Public Sans"/>
                    <a:cs typeface="Public Sans"/>
                    <a:sym typeface="Public Sans"/>
                  </a:rPr>
                  <a:t> merupakan sistem manajemen basis data yang menggunakan arsitektur object-relasional database management system atau ordbms, Postgresql bersifat open source dan sangat stabil, system manajemen basis data ini terkenal dengan serangkaian fitur yang membuatnya cocok untuk segala aplikasi mulai dari aplikasi berskala kecil dari data system web skala kecil hingga system data warehouse warehouse berskala besar</a:t>
                </a:r>
                <a:endParaRPr sz="2200">
                  <a:solidFill>
                    <a:schemeClr val="dk1"/>
                  </a:solidFill>
                  <a:latin typeface="Public Sans"/>
                  <a:ea typeface="Public Sans"/>
                  <a:cs typeface="Public Sans"/>
                  <a:sym typeface="Public Sans"/>
                </a:endParaRPr>
              </a:p>
            </p:txBody>
          </p:sp>
          <p:pic>
            <p:nvPicPr>
              <p:cNvPr id="211" name="Google Shape;211;p20"/>
              <p:cNvPicPr preferRelativeResize="0"/>
              <p:nvPr/>
            </p:nvPicPr>
            <p:blipFill rotWithShape="1">
              <a:blip r:embed="rId3">
                <a:alphaModFix/>
              </a:blip>
              <a:srcRect b="0" l="0" r="0" t="0"/>
              <a:stretch/>
            </p:blipFill>
            <p:spPr>
              <a:xfrm>
                <a:off x="69193" y="1327355"/>
                <a:ext cx="4286497" cy="4294234"/>
              </a:xfrm>
              <a:prstGeom prst="rect">
                <a:avLst/>
              </a:prstGeom>
              <a:noFill/>
              <a:ln>
                <a:noFill/>
              </a:ln>
            </p:spPr>
          </p:pic>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grpSp>
        <p:nvGrpSpPr>
          <p:cNvPr id="216" name="Google Shape;216;p21"/>
          <p:cNvGrpSpPr/>
          <p:nvPr/>
        </p:nvGrpSpPr>
        <p:grpSpPr>
          <a:xfrm>
            <a:off x="3775587" y="343855"/>
            <a:ext cx="5063613" cy="983500"/>
            <a:chOff x="3775587" y="343855"/>
            <a:chExt cx="5063613" cy="983500"/>
          </a:xfrm>
        </p:grpSpPr>
        <p:sp>
          <p:nvSpPr>
            <p:cNvPr id="217" name="Google Shape;217;p21"/>
            <p:cNvSpPr txBox="1"/>
            <p:nvPr/>
          </p:nvSpPr>
          <p:spPr>
            <a:xfrm>
              <a:off x="4654224" y="343855"/>
              <a:ext cx="3512500"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5200">
                  <a:solidFill>
                    <a:schemeClr val="dk1"/>
                  </a:solidFill>
                  <a:latin typeface="Libre Baskerville"/>
                  <a:ea typeface="Libre Baskerville"/>
                  <a:cs typeface="Libre Baskerville"/>
                  <a:sym typeface="Libre Baskerville"/>
                </a:rPr>
                <a:t>Bootstrap</a:t>
              </a:r>
              <a:endParaRPr sz="5200">
                <a:solidFill>
                  <a:schemeClr val="dk1"/>
                </a:solidFill>
                <a:latin typeface="Libre Baskerville"/>
                <a:ea typeface="Libre Baskerville"/>
                <a:cs typeface="Libre Baskerville"/>
                <a:sym typeface="Libre Baskerville"/>
              </a:endParaRPr>
            </a:p>
          </p:txBody>
        </p:sp>
        <p:cxnSp>
          <p:nvCxnSpPr>
            <p:cNvPr id="218" name="Google Shape;218;p21"/>
            <p:cNvCxnSpPr/>
            <p:nvPr/>
          </p:nvCxnSpPr>
          <p:spPr>
            <a:xfrm>
              <a:off x="3775587" y="1327355"/>
              <a:ext cx="5063613" cy="0"/>
            </a:xfrm>
            <a:prstGeom prst="straightConnector1">
              <a:avLst/>
            </a:prstGeom>
            <a:noFill/>
            <a:ln cap="flat" cmpd="sng" w="12700">
              <a:solidFill>
                <a:schemeClr val="dk1"/>
              </a:solidFill>
              <a:prstDash val="solid"/>
              <a:miter lim="800000"/>
              <a:headEnd len="sm" w="sm" type="none"/>
              <a:tailEnd len="sm" w="sm" type="none"/>
            </a:ln>
          </p:spPr>
        </p:cxnSp>
      </p:grpSp>
      <p:grpSp>
        <p:nvGrpSpPr>
          <p:cNvPr id="219" name="Google Shape;219;p21"/>
          <p:cNvGrpSpPr/>
          <p:nvPr/>
        </p:nvGrpSpPr>
        <p:grpSpPr>
          <a:xfrm>
            <a:off x="-1" y="915627"/>
            <a:ext cx="11371490" cy="5294803"/>
            <a:chOff x="-375652" y="886130"/>
            <a:chExt cx="12068294" cy="5294803"/>
          </a:xfrm>
        </p:grpSpPr>
        <p:sp>
          <p:nvSpPr>
            <p:cNvPr id="220" name="Google Shape;220;p21"/>
            <p:cNvSpPr txBox="1"/>
            <p:nvPr/>
          </p:nvSpPr>
          <p:spPr>
            <a:xfrm>
              <a:off x="4180796" y="1513431"/>
              <a:ext cx="7511846"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200">
                  <a:solidFill>
                    <a:schemeClr val="dk1"/>
                  </a:solidFill>
                  <a:latin typeface="Public Sans"/>
                  <a:ea typeface="Public Sans"/>
                  <a:cs typeface="Public Sans"/>
                  <a:sym typeface="Public Sans"/>
                </a:rPr>
                <a:t>Bootstrap adalah </a:t>
              </a:r>
              <a:r>
                <a:rPr b="1" lang="en-US" sz="2200">
                  <a:solidFill>
                    <a:schemeClr val="dk1"/>
                  </a:solidFill>
                  <a:latin typeface="Public Sans"/>
                  <a:ea typeface="Public Sans"/>
                  <a:cs typeface="Public Sans"/>
                  <a:sym typeface="Public Sans"/>
                </a:rPr>
                <a:t>kerangka kerja (framework) CSS berbasis open source</a:t>
              </a:r>
              <a:r>
                <a:rPr lang="en-US" sz="2200">
                  <a:solidFill>
                    <a:schemeClr val="dk1"/>
                  </a:solidFill>
                  <a:latin typeface="Public Sans"/>
                  <a:ea typeface="Public Sans"/>
                  <a:cs typeface="Public Sans"/>
                  <a:sym typeface="Public Sans"/>
                </a:rPr>
                <a:t> yang digunakan untuk mempercepat proses pembuatan tampilan website. Dengan Bootstrap, developer tidak perlu menulis kode CSS dari awal karena sudah tersedia berbagai </a:t>
              </a:r>
              <a:r>
                <a:rPr b="1" lang="en-US" sz="2200">
                  <a:solidFill>
                    <a:schemeClr val="dk1"/>
                  </a:solidFill>
                  <a:latin typeface="Public Sans"/>
                  <a:ea typeface="Public Sans"/>
                  <a:cs typeface="Public Sans"/>
                  <a:sym typeface="Public Sans"/>
                </a:rPr>
                <a:t>komponen siap pakai</a:t>
              </a:r>
              <a:r>
                <a:rPr lang="en-US" sz="2200">
                  <a:solidFill>
                    <a:schemeClr val="dk1"/>
                  </a:solidFill>
                  <a:latin typeface="Public Sans"/>
                  <a:ea typeface="Public Sans"/>
                  <a:cs typeface="Public Sans"/>
                  <a:sym typeface="Public Sans"/>
                </a:rPr>
                <a:t> seperti tombol, form, tabel, dan navigasi.</a:t>
              </a:r>
              <a:endParaRPr/>
            </a:p>
            <a:p>
              <a:pPr indent="0" lvl="0" marL="0" marR="0" rtl="0" algn="l">
                <a:spcBef>
                  <a:spcPts val="0"/>
                </a:spcBef>
                <a:spcAft>
                  <a:spcPts val="0"/>
                </a:spcAft>
                <a:buNone/>
              </a:pPr>
              <a:r>
                <a:t/>
              </a:r>
              <a:endParaRPr b="1" sz="2200">
                <a:solidFill>
                  <a:schemeClr val="dk1"/>
                </a:solidFill>
                <a:latin typeface="Public Sans"/>
                <a:ea typeface="Public Sans"/>
                <a:cs typeface="Public Sans"/>
                <a:sym typeface="Public Sans"/>
              </a:endParaRPr>
            </a:p>
            <a:p>
              <a:pPr indent="0" lvl="0" marL="0" marR="0" rtl="0" algn="l">
                <a:spcBef>
                  <a:spcPts val="0"/>
                </a:spcBef>
                <a:spcAft>
                  <a:spcPts val="0"/>
                </a:spcAft>
                <a:buNone/>
              </a:pPr>
              <a:r>
                <a:rPr lang="en-US" sz="2200">
                  <a:solidFill>
                    <a:schemeClr val="dk1"/>
                  </a:solidFill>
                  <a:latin typeface="Public Sans"/>
                  <a:ea typeface="Public Sans"/>
                  <a:cs typeface="Public Sans"/>
                  <a:sym typeface="Public Sans"/>
                </a:rPr>
                <a:t>Bootstrap juga memiliki sistem </a:t>
              </a:r>
              <a:r>
                <a:rPr b="1" lang="en-US" sz="2200">
                  <a:solidFill>
                    <a:schemeClr val="dk1"/>
                  </a:solidFill>
                  <a:latin typeface="Public Sans"/>
                  <a:ea typeface="Public Sans"/>
                  <a:cs typeface="Public Sans"/>
                  <a:sym typeface="Public Sans"/>
                </a:rPr>
                <a:t>grid layout responsif</a:t>
              </a:r>
              <a:r>
                <a:rPr lang="en-US" sz="2200">
                  <a:solidFill>
                    <a:schemeClr val="dk1"/>
                  </a:solidFill>
                  <a:latin typeface="Public Sans"/>
                  <a:ea typeface="Public Sans"/>
                  <a:cs typeface="Public Sans"/>
                  <a:sym typeface="Public Sans"/>
                </a:rPr>
                <a:t> yang membuat tampilan website otomatis menyesuaikan dengan ukuran layar perangkat, baik desktop, tablet, maupun smartphone.</a:t>
              </a:r>
              <a:endParaRPr b="1" sz="2200">
                <a:solidFill>
                  <a:schemeClr val="dk1"/>
                </a:solidFill>
                <a:latin typeface="Public Sans"/>
                <a:ea typeface="Public Sans"/>
                <a:cs typeface="Public Sans"/>
                <a:sym typeface="Public Sans"/>
              </a:endParaRPr>
            </a:p>
          </p:txBody>
        </p:sp>
        <p:pic>
          <p:nvPicPr>
            <p:cNvPr id="221" name="Google Shape;221;p21"/>
            <p:cNvPicPr preferRelativeResize="0"/>
            <p:nvPr/>
          </p:nvPicPr>
          <p:blipFill rotWithShape="1">
            <a:blip r:embed="rId3">
              <a:alphaModFix/>
            </a:blip>
            <a:srcRect b="0" l="0" r="0" t="0"/>
            <a:stretch/>
          </p:blipFill>
          <p:spPr>
            <a:xfrm>
              <a:off x="-375652" y="886130"/>
              <a:ext cx="5294802" cy="5294803"/>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